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68" r:id="rId2"/>
    <p:sldId id="269" r:id="rId3"/>
    <p:sldId id="270" r:id="rId4"/>
    <p:sldId id="291" r:id="rId5"/>
    <p:sldId id="292" r:id="rId6"/>
    <p:sldId id="293" r:id="rId7"/>
    <p:sldId id="294" r:id="rId8"/>
    <p:sldId id="295" r:id="rId9"/>
    <p:sldId id="296" r:id="rId10"/>
    <p:sldId id="297" r:id="rId11"/>
    <p:sldId id="298" r:id="rId12"/>
    <p:sldId id="299" r:id="rId13"/>
    <p:sldId id="300" r:id="rId14"/>
    <p:sldId id="301" r:id="rId15"/>
    <p:sldId id="282" r:id="rId16"/>
    <p:sldId id="281" r:id="rId17"/>
    <p:sldId id="283" r:id="rId18"/>
  </p:sldIdLst>
  <p:sldSz cx="9144000" cy="6858000" type="screen4x3"/>
  <p:notesSz cx="6858000" cy="9144000"/>
  <p:embeddedFontLst>
    <p:embeddedFont>
      <p:font typeface="Twinkl" panose="02000000000000000000" pitchFamily="2"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913"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A095B"/>
    <a:srgbClr val="8AB98F"/>
    <a:srgbClr val="F9CBCB"/>
    <a:srgbClr val="FBDDDD"/>
    <a:srgbClr val="272727"/>
    <a:srgbClr val="6C9C72"/>
    <a:srgbClr val="89B98F"/>
    <a:srgbClr val="EAEAEA"/>
    <a:srgbClr val="DDDDDD"/>
    <a:srgbClr val="8A8A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57" autoAdjust="0"/>
  </p:normalViewPr>
  <p:slideViewPr>
    <p:cSldViewPr snapToGrid="0" showGuides="1">
      <p:cViewPr varScale="1">
        <p:scale>
          <a:sx n="63" d="100"/>
          <a:sy n="63" d="100"/>
        </p:scale>
        <p:origin x="1364" y="56"/>
      </p:cViewPr>
      <p:guideLst>
        <p:guide orient="horz" pos="2160"/>
        <p:guide pos="2880"/>
        <p:guide pos="340"/>
        <p:guide orient="horz" pos="3974"/>
        <p:guide pos="5420"/>
        <p:guide orient="horz" pos="346"/>
        <p:guide pos="476"/>
        <p:guide orient="horz" pos="913"/>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30/10/2026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30/10/2026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1125479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ks2-music/ks2-music-history-of-music/ks2-music-history-of-music-modern"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resources/ks2-music/ks2-music-history-of-music/ks2-music-history-of-music-modern" TargetMode="External"/><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7545877" y="0"/>
            <a:ext cx="1431867" cy="10058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p:spPr>
        <p:txBody>
          <a:bodyPr lIns="0" tIns="252000" rIns="0" bIns="0" anchor="ctr" anchorCtr="0">
            <a:noAutofit/>
          </a:bodyPr>
          <a:lstStyle>
            <a:lvl1pPr marL="0" indent="0" algn="ctr">
              <a:buNone/>
              <a:defRPr sz="40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p:spPr>
        <p:txBody>
          <a:bodyPr lIns="0" tIns="252000" rIns="0" bIns="0" anchor="ctr" anchorCtr="0">
            <a:noAutofit/>
          </a:bodyPr>
          <a:lstStyle>
            <a:lvl1pPr marL="0" indent="0" algn="ctr">
              <a:buNone/>
              <a:defRPr sz="40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extLst>
              <a:ext uri="{FF2B5EF4-FFF2-40B4-BE49-F238E27FC236}">
                <a16:creationId xmlns:a16="http://schemas.microsoft.com/office/drawing/2014/main" id="{F788110D-7EF1-4C74-BC97-53F17570377C}"/>
              </a:ext>
            </a:extLst>
          </p:cNvPr>
          <p:cNvSpPr/>
          <p:nvPr userDrawn="1"/>
        </p:nvSpPr>
        <p:spPr>
          <a:xfrm>
            <a:off x="7545877" y="0"/>
            <a:ext cx="1431867" cy="10058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6.jpeg"/><Relationship Id="rId7" Type="http://schemas.openxmlformats.org/officeDocument/2006/relationships/image" Target="../media/image23.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8.jpeg"/><Relationship Id="rId10" Type="http://schemas.openxmlformats.org/officeDocument/2006/relationships/image" Target="../media/image15.png"/><Relationship Id="rId4" Type="http://schemas.openxmlformats.org/officeDocument/2006/relationships/image" Target="../media/image27.jpeg"/><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Title block">
            <a:extLst>
              <a:ext uri="{FF2B5EF4-FFF2-40B4-BE49-F238E27FC236}">
                <a16:creationId xmlns:a16="http://schemas.microsoft.com/office/drawing/2014/main" id="{DB20A64D-3FE6-4880-89DD-3DC53D8F6CCC}"/>
              </a:ext>
            </a:extLst>
          </p:cNvPr>
          <p:cNvGrpSpPr/>
          <p:nvPr/>
        </p:nvGrpSpPr>
        <p:grpSpPr>
          <a:xfrm>
            <a:off x="539750" y="559254"/>
            <a:ext cx="8064500" cy="752101"/>
            <a:chOff x="539750" y="559254"/>
            <a:chExt cx="8064500" cy="752101"/>
          </a:xfrm>
        </p:grpSpPr>
        <p:sp>
          <p:nvSpPr>
            <p:cNvPr id="35" name="Cross 34">
              <a:extLst>
                <a:ext uri="{FF2B5EF4-FFF2-40B4-BE49-F238E27FC236}">
                  <a16:creationId xmlns:a16="http://schemas.microsoft.com/office/drawing/2014/main" id="{F324739C-C569-4127-9FD2-26513F85264F}"/>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Freeform: Shape 35">
              <a:extLst>
                <a:ext uri="{FF2B5EF4-FFF2-40B4-BE49-F238E27FC236}">
                  <a16:creationId xmlns:a16="http://schemas.microsoft.com/office/drawing/2014/main" id="{79A5E756-EB74-43AF-8FD6-77C13DDBD782}"/>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7" name="Freeform: Shape 36">
              <a:extLst>
                <a:ext uri="{FF2B5EF4-FFF2-40B4-BE49-F238E27FC236}">
                  <a16:creationId xmlns:a16="http://schemas.microsoft.com/office/drawing/2014/main" id="{82832820-23F7-4080-A02D-DAF7D962657D}"/>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42" name="Rectangle 41">
              <a:extLst>
                <a:ext uri="{FF2B5EF4-FFF2-40B4-BE49-F238E27FC236}">
                  <a16:creationId xmlns:a16="http://schemas.microsoft.com/office/drawing/2014/main" id="{E34461A8-50E0-4854-8460-BED8016DB42A}"/>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47C92B2F-1263-45CE-977A-2246626412CC}"/>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Title 20"/>
          <p:cNvSpPr>
            <a:spLocks noGrp="1"/>
          </p:cNvSpPr>
          <p:nvPr>
            <p:ph type="title"/>
          </p:nvPr>
        </p:nvSpPr>
        <p:spPr/>
        <p:txBody>
          <a:bodyPr/>
          <a:lstStyle/>
          <a:p>
            <a:r>
              <a:rPr lang="en-GB" sz="3600" dirty="0">
                <a:latin typeface="+mn-lt"/>
              </a:rPr>
              <a:t>Music of the 1940s </a:t>
            </a:r>
          </a:p>
        </p:txBody>
      </p:sp>
      <p:grpSp>
        <p:nvGrpSpPr>
          <p:cNvPr id="9" name="Children">
            <a:extLst>
              <a:ext uri="{FF2B5EF4-FFF2-40B4-BE49-F238E27FC236}">
                <a16:creationId xmlns:a16="http://schemas.microsoft.com/office/drawing/2014/main" id="{2C179078-3299-45DD-97B2-C1F82AFF90F3}"/>
              </a:ext>
            </a:extLst>
          </p:cNvPr>
          <p:cNvGrpSpPr/>
          <p:nvPr/>
        </p:nvGrpSpPr>
        <p:grpSpPr>
          <a:xfrm>
            <a:off x="539750" y="1857156"/>
            <a:ext cx="8064500" cy="4451570"/>
            <a:chOff x="539750" y="1857156"/>
            <a:chExt cx="8064500" cy="4451570"/>
          </a:xfrm>
        </p:grpSpPr>
        <p:pic>
          <p:nvPicPr>
            <p:cNvPr id="10" name="Picture 9">
              <a:extLst>
                <a:ext uri="{FF2B5EF4-FFF2-40B4-BE49-F238E27FC236}">
                  <a16:creationId xmlns:a16="http://schemas.microsoft.com/office/drawing/2014/main" id="{E0882692-0A74-4179-B285-24F4C79945A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flipH="1">
              <a:off x="539750" y="4246588"/>
              <a:ext cx="8064500" cy="2062138"/>
            </a:xfrm>
            <a:prstGeom prst="rect">
              <a:avLst/>
            </a:prstGeom>
          </p:spPr>
        </p:pic>
        <p:pic>
          <p:nvPicPr>
            <p:cNvPr id="11" name="Picture 10">
              <a:extLst>
                <a:ext uri="{FF2B5EF4-FFF2-40B4-BE49-F238E27FC236}">
                  <a16:creationId xmlns:a16="http://schemas.microsoft.com/office/drawing/2014/main" id="{A5DB3241-8F03-4D62-B886-38DED7B7703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77717" y="5076569"/>
              <a:ext cx="4046200" cy="1016256"/>
            </a:xfrm>
            <a:prstGeom prst="rect">
              <a:avLst/>
            </a:prstGeom>
          </p:spPr>
        </p:pic>
        <p:pic>
          <p:nvPicPr>
            <p:cNvPr id="12" name="Picture 11">
              <a:extLst>
                <a:ext uri="{FF2B5EF4-FFF2-40B4-BE49-F238E27FC236}">
                  <a16:creationId xmlns:a16="http://schemas.microsoft.com/office/drawing/2014/main" id="{D517F02F-16DB-4C83-9FDD-DC1AD482729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929"/>
            <a:stretch/>
          </p:blipFill>
          <p:spPr>
            <a:xfrm>
              <a:off x="4881070" y="1857156"/>
              <a:ext cx="3591811" cy="4062259"/>
            </a:xfrm>
            <a:prstGeom prst="rect">
              <a:avLst/>
            </a:prstGeom>
          </p:spPr>
        </p:pic>
      </p:grpSp>
      <p:sp>
        <p:nvSpPr>
          <p:cNvPr id="13" name="Text">
            <a:extLst>
              <a:ext uri="{FF2B5EF4-FFF2-40B4-BE49-F238E27FC236}">
                <a16:creationId xmlns:a16="http://schemas.microsoft.com/office/drawing/2014/main" id="{BF0726C9-EB09-4843-815C-88EF00853733}"/>
              </a:ext>
            </a:extLst>
          </p:cNvPr>
          <p:cNvSpPr/>
          <p:nvPr/>
        </p:nvSpPr>
        <p:spPr>
          <a:xfrm>
            <a:off x="769600" y="1664096"/>
            <a:ext cx="3802400" cy="1538883"/>
          </a:xfrm>
          <a:prstGeom prst="rect">
            <a:avLst/>
          </a:prstGeom>
          <a:solidFill>
            <a:schemeClr val="bg1"/>
          </a:solidFill>
        </p:spPr>
        <p:txBody>
          <a:bodyPr wrap="square" lIns="0" tIns="0" rIns="0" bIns="0">
            <a:spAutoFit/>
          </a:bodyPr>
          <a:lstStyle/>
          <a:p>
            <a:pPr>
              <a:spcAft>
                <a:spcPts val="1200"/>
              </a:spcAft>
            </a:pPr>
            <a:r>
              <a:rPr lang="en-GB" dirty="0"/>
              <a:t>Since the start of the 20</a:t>
            </a:r>
            <a:r>
              <a:rPr lang="en-GB" baseline="30000" dirty="0"/>
              <a:t>th</a:t>
            </a:r>
            <a:r>
              <a:rPr lang="en-GB" dirty="0"/>
              <a:t> century, certain </a:t>
            </a:r>
            <a:r>
              <a:rPr lang="en-GB" b="1" dirty="0">
                <a:solidFill>
                  <a:srgbClr val="CA095B"/>
                </a:solidFill>
              </a:rPr>
              <a:t>genres</a:t>
            </a:r>
            <a:r>
              <a:rPr lang="en-GB" dirty="0"/>
              <a:t> of music have been popular in different decades. </a:t>
            </a:r>
          </a:p>
          <a:p>
            <a:pPr>
              <a:spcAft>
                <a:spcPts val="1200"/>
              </a:spcAft>
            </a:pPr>
            <a:r>
              <a:rPr lang="en-GB" dirty="0"/>
              <a:t>Today, we are going to learn about music from the 1940s.</a:t>
            </a:r>
          </a:p>
        </p:txBody>
      </p:sp>
      <p:grpSp>
        <p:nvGrpSpPr>
          <p:cNvPr id="7" name="Group 6">
            <a:extLst>
              <a:ext uri="{FF2B5EF4-FFF2-40B4-BE49-F238E27FC236}">
                <a16:creationId xmlns:a16="http://schemas.microsoft.com/office/drawing/2014/main" id="{06B891DC-005D-47BC-B5BB-4A69940241C8}"/>
              </a:ext>
            </a:extLst>
          </p:cNvPr>
          <p:cNvGrpSpPr/>
          <p:nvPr/>
        </p:nvGrpSpPr>
        <p:grpSpPr>
          <a:xfrm>
            <a:off x="755650" y="3429000"/>
            <a:ext cx="3530369" cy="773629"/>
            <a:chOff x="755650" y="3429000"/>
            <a:chExt cx="3530369" cy="773629"/>
          </a:xfrm>
        </p:grpSpPr>
        <p:sp>
          <p:nvSpPr>
            <p:cNvPr id="24" name="Cross 23">
              <a:extLst>
                <a:ext uri="{FF2B5EF4-FFF2-40B4-BE49-F238E27FC236}">
                  <a16:creationId xmlns:a16="http://schemas.microsoft.com/office/drawing/2014/main" id="{CF25F0F4-0E75-4666-A376-5A0BE0CEE196}"/>
                </a:ext>
              </a:extLst>
            </p:cNvPr>
            <p:cNvSpPr/>
            <p:nvPr/>
          </p:nvSpPr>
          <p:spPr>
            <a:xfrm>
              <a:off x="755650" y="3429000"/>
              <a:ext cx="3530369" cy="773629"/>
            </a:xfrm>
            <a:prstGeom prst="plus">
              <a:avLst>
                <a:gd name="adj" fmla="val 14156"/>
              </a:avLst>
            </a:prstGeom>
            <a:solidFill>
              <a:srgbClr val="6C9E72"/>
            </a:solidFill>
            <a:ln w="38100" cmpd="dbl">
              <a:solidFill>
                <a:srgbClr val="BAD1BE"/>
              </a:solidFill>
            </a:ln>
            <a:effectLst>
              <a:outerShdw dist="635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r>
                <a:rPr lang="en-GB" sz="1700" dirty="0">
                  <a:solidFill>
                    <a:schemeClr val="bg1"/>
                  </a:solidFill>
                </a:rPr>
                <a:t>Which major historical event </a:t>
              </a:r>
              <a:br>
                <a:rPr lang="en-GB" sz="1700" dirty="0">
                  <a:solidFill>
                    <a:schemeClr val="bg1"/>
                  </a:solidFill>
                </a:rPr>
              </a:br>
              <a:r>
                <a:rPr lang="en-GB" sz="1700" dirty="0">
                  <a:solidFill>
                    <a:schemeClr val="bg1"/>
                  </a:solidFill>
                </a:rPr>
                <a:t>took place during this decade?</a:t>
              </a:r>
            </a:p>
          </p:txBody>
        </p:sp>
        <p:grpSp>
          <p:nvGrpSpPr>
            <p:cNvPr id="3" name="Group 2">
              <a:extLst>
                <a:ext uri="{FF2B5EF4-FFF2-40B4-BE49-F238E27FC236}">
                  <a16:creationId xmlns:a16="http://schemas.microsoft.com/office/drawing/2014/main" id="{B4DD6584-4744-4764-9EE0-A290E05B8DCC}"/>
                </a:ext>
              </a:extLst>
            </p:cNvPr>
            <p:cNvGrpSpPr/>
            <p:nvPr/>
          </p:nvGrpSpPr>
          <p:grpSpPr>
            <a:xfrm>
              <a:off x="4173363" y="3636265"/>
              <a:ext cx="59960" cy="359098"/>
              <a:chOff x="3910573" y="4700712"/>
              <a:chExt cx="59960" cy="359098"/>
            </a:xfrm>
          </p:grpSpPr>
          <p:sp>
            <p:nvSpPr>
              <p:cNvPr id="31" name="Rectangle 30">
                <a:extLst>
                  <a:ext uri="{FF2B5EF4-FFF2-40B4-BE49-F238E27FC236}">
                    <a16:creationId xmlns:a16="http://schemas.microsoft.com/office/drawing/2014/main" id="{1E985D10-E3D3-491F-9AF4-68DB9DED27AB}"/>
                  </a:ext>
                </a:extLst>
              </p:cNvPr>
              <p:cNvSpPr/>
              <p:nvPr/>
            </p:nvSpPr>
            <p:spPr>
              <a:xfrm rot="18900000">
                <a:off x="3910573" y="4852087"/>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DED2376A-DE95-4C15-B36F-732858CDEF7A}"/>
                  </a:ext>
                </a:extLst>
              </p:cNvPr>
              <p:cNvSpPr/>
              <p:nvPr/>
            </p:nvSpPr>
            <p:spPr>
              <a:xfrm rot="18900000">
                <a:off x="3910573" y="4700712"/>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266258E5-52EB-479A-A49B-D4F87B688E13}"/>
                  </a:ext>
                </a:extLst>
              </p:cNvPr>
              <p:cNvSpPr/>
              <p:nvPr/>
            </p:nvSpPr>
            <p:spPr>
              <a:xfrm rot="18900000">
                <a:off x="3910573" y="4999850"/>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Group 37">
              <a:extLst>
                <a:ext uri="{FF2B5EF4-FFF2-40B4-BE49-F238E27FC236}">
                  <a16:creationId xmlns:a16="http://schemas.microsoft.com/office/drawing/2014/main" id="{50482EFD-F258-430F-AADA-AB99FB4A4501}"/>
                </a:ext>
              </a:extLst>
            </p:cNvPr>
            <p:cNvGrpSpPr/>
            <p:nvPr/>
          </p:nvGrpSpPr>
          <p:grpSpPr>
            <a:xfrm>
              <a:off x="815800" y="3636265"/>
              <a:ext cx="59960" cy="359098"/>
              <a:chOff x="3910573" y="4700712"/>
              <a:chExt cx="59960" cy="359098"/>
            </a:xfrm>
          </p:grpSpPr>
          <p:sp>
            <p:nvSpPr>
              <p:cNvPr id="39" name="Rectangle 38">
                <a:extLst>
                  <a:ext uri="{FF2B5EF4-FFF2-40B4-BE49-F238E27FC236}">
                    <a16:creationId xmlns:a16="http://schemas.microsoft.com/office/drawing/2014/main" id="{7269F5FE-FABD-4841-9FCE-E4A8F72DB7CD}"/>
                  </a:ext>
                </a:extLst>
              </p:cNvPr>
              <p:cNvSpPr/>
              <p:nvPr/>
            </p:nvSpPr>
            <p:spPr>
              <a:xfrm rot="18900000">
                <a:off x="3910573" y="4852087"/>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7C005EEC-5398-4910-A866-163CC67E0E40}"/>
                  </a:ext>
                </a:extLst>
              </p:cNvPr>
              <p:cNvSpPr/>
              <p:nvPr/>
            </p:nvSpPr>
            <p:spPr>
              <a:xfrm rot="18900000">
                <a:off x="3910573" y="4700712"/>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A5D1721D-3B51-4623-90EC-067463CB6D3F}"/>
                  </a:ext>
                </a:extLst>
              </p:cNvPr>
              <p:cNvSpPr/>
              <p:nvPr/>
            </p:nvSpPr>
            <p:spPr>
              <a:xfrm rot="18900000">
                <a:off x="3910573" y="4999850"/>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5" name="Definition">
            <a:extLst>
              <a:ext uri="{FF2B5EF4-FFF2-40B4-BE49-F238E27FC236}">
                <a16:creationId xmlns:a16="http://schemas.microsoft.com/office/drawing/2014/main" id="{5CC63046-E8F5-907D-40AC-AFA9CA656830}"/>
              </a:ext>
            </a:extLst>
          </p:cNvPr>
          <p:cNvSpPr/>
          <p:nvPr/>
        </p:nvSpPr>
        <p:spPr>
          <a:xfrm>
            <a:off x="755650" y="4903628"/>
            <a:ext cx="3490092" cy="751912"/>
          </a:xfrm>
          <a:prstGeom prst="plus">
            <a:avLst>
              <a:gd name="adj" fmla="val 11137"/>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0000" rIns="360000" rtlCol="0" anchor="ctr"/>
          <a:lstStyle/>
          <a:p>
            <a:r>
              <a:rPr lang="en-GB" b="1" dirty="0">
                <a:solidFill>
                  <a:schemeClr val="bg1"/>
                </a:solidFill>
              </a:rPr>
              <a:t>genre: </a:t>
            </a:r>
            <a:r>
              <a:rPr lang="en-GB" dirty="0">
                <a:solidFill>
                  <a:schemeClr val="bg1"/>
                </a:solidFill>
              </a:rPr>
              <a:t>A style of art, music or literature.</a:t>
            </a:r>
          </a:p>
        </p:txBody>
      </p:sp>
    </p:spTree>
    <p:extLst>
      <p:ext uri="{BB962C8B-B14F-4D97-AF65-F5344CB8AC3E}">
        <p14:creationId xmlns:p14="http://schemas.microsoft.com/office/powerpoint/2010/main" val="3371595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ppt_y</p:attrName>
                                        </p:attrNameLst>
                                      </p:cBhvr>
                                      <p:tavLst>
                                        <p:tav tm="0">
                                          <p:val>
                                            <p:strVal val="#ppt_y+#ppt_h*1.125000"/>
                                          </p:val>
                                        </p:tav>
                                        <p:tav tm="100000">
                                          <p:val>
                                            <p:strVal val="#ppt_y"/>
                                          </p:val>
                                        </p:tav>
                                      </p:tavLst>
                                    </p:anim>
                                    <p:animEffect transition="in" filter="wipe(up)">
                                      <p:cBhvr>
                                        <p:cTn id="11" dur="500"/>
                                        <p:tgtEl>
                                          <p:spTgt spid="25"/>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p:tgtEl>
                                          <p:spTgt spid="7"/>
                                        </p:tgtEl>
                                        <p:attrNameLst>
                                          <p:attrName>ppt_y</p:attrName>
                                        </p:attrNameLst>
                                      </p:cBhvr>
                                      <p:tavLst>
                                        <p:tav tm="0">
                                          <p:val>
                                            <p:strVal val="#ppt_y+#ppt_h*1.125000"/>
                                          </p:val>
                                        </p:tav>
                                        <p:tav tm="100000">
                                          <p:val>
                                            <p:strVal val="#ppt_y"/>
                                          </p:val>
                                        </p:tav>
                                      </p:tavLst>
                                    </p:anim>
                                    <p:animEffect transition="in" filter="wipe(up)">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CF63E8FE-DDCB-430B-A4AF-069DF293BB5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1" y="1449389"/>
            <a:ext cx="8064500" cy="4859336"/>
          </a:xfrm>
          <a:prstGeom prst="rect">
            <a:avLst/>
          </a:prstGeom>
        </p:spPr>
      </p:pic>
      <p:grpSp>
        <p:nvGrpSpPr>
          <p:cNvPr id="27" name="Photo army">
            <a:extLst>
              <a:ext uri="{FF2B5EF4-FFF2-40B4-BE49-F238E27FC236}">
                <a16:creationId xmlns:a16="http://schemas.microsoft.com/office/drawing/2014/main" id="{2A5C9803-EDAB-45EE-AD11-A49A845D92C4}"/>
              </a:ext>
            </a:extLst>
          </p:cNvPr>
          <p:cNvGrpSpPr/>
          <p:nvPr/>
        </p:nvGrpSpPr>
        <p:grpSpPr>
          <a:xfrm rot="21308485">
            <a:off x="4195407" y="1747020"/>
            <a:ext cx="3686647" cy="3265287"/>
            <a:chOff x="1876358" y="2231292"/>
            <a:chExt cx="3689915" cy="3268181"/>
          </a:xfrm>
        </p:grpSpPr>
        <p:sp>
          <p:nvSpPr>
            <p:cNvPr id="23" name="Rectangle 22">
              <a:extLst>
                <a:ext uri="{FF2B5EF4-FFF2-40B4-BE49-F238E27FC236}">
                  <a16:creationId xmlns:a16="http://schemas.microsoft.com/office/drawing/2014/main" id="{95903D84-CA9F-4BBA-862A-558BAFDE3BC6}"/>
                </a:ext>
              </a:extLst>
            </p:cNvPr>
            <p:cNvSpPr/>
            <p:nvPr/>
          </p:nvSpPr>
          <p:spPr>
            <a:xfrm rot="5400000">
              <a:off x="2087225" y="2020425"/>
              <a:ext cx="3268181" cy="3689915"/>
            </a:xfrm>
            <a:prstGeom prst="rect">
              <a:avLst/>
            </a:prstGeom>
            <a:solidFill>
              <a:srgbClr val="FFFDF5"/>
            </a:solidFill>
            <a:ln>
              <a:solidFill>
                <a:schemeClr val="tx1"/>
              </a:solidFill>
            </a:ln>
            <a:effectLst>
              <a:outerShdw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a:extLst>
                <a:ext uri="{FF2B5EF4-FFF2-40B4-BE49-F238E27FC236}">
                  <a16:creationId xmlns:a16="http://schemas.microsoft.com/office/drawing/2014/main" id="{65DDC7A2-D70D-412C-87F2-F74D14A4BC9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998482" y="2327295"/>
              <a:ext cx="3463517" cy="3075818"/>
            </a:xfrm>
            <a:prstGeom prst="rect">
              <a:avLst/>
            </a:prstGeom>
            <a:ln>
              <a:solidFill>
                <a:schemeClr val="tx1"/>
              </a:solidFill>
            </a:ln>
          </p:spPr>
        </p:pic>
      </p:grpSp>
      <p:grpSp>
        <p:nvGrpSpPr>
          <p:cNvPr id="31" name="Text 1">
            <a:extLst>
              <a:ext uri="{FF2B5EF4-FFF2-40B4-BE49-F238E27FC236}">
                <a16:creationId xmlns:a16="http://schemas.microsoft.com/office/drawing/2014/main" id="{1F2FF196-D875-46B6-942A-A0257E3C108C}"/>
              </a:ext>
            </a:extLst>
          </p:cNvPr>
          <p:cNvGrpSpPr/>
          <p:nvPr/>
        </p:nvGrpSpPr>
        <p:grpSpPr>
          <a:xfrm rot="-120000">
            <a:off x="808490" y="1562933"/>
            <a:ext cx="3258559" cy="4601883"/>
            <a:chOff x="745804" y="1590021"/>
            <a:chExt cx="3258559" cy="4601883"/>
          </a:xfrm>
        </p:grpSpPr>
        <p:pic>
          <p:nvPicPr>
            <p:cNvPr id="15" name="Picture 14">
              <a:extLst>
                <a:ext uri="{FF2B5EF4-FFF2-40B4-BE49-F238E27FC236}">
                  <a16:creationId xmlns:a16="http://schemas.microsoft.com/office/drawing/2014/main" id="{FD268D25-3807-4994-84D5-91482C06585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flipV="1">
              <a:off x="745804" y="1590021"/>
              <a:ext cx="3258559" cy="4601883"/>
            </a:xfrm>
            <a:prstGeom prst="rect">
              <a:avLst/>
            </a:prstGeom>
            <a:effectLst>
              <a:outerShdw dist="38100" dir="8100000" algn="tr" rotWithShape="0">
                <a:prstClr val="black">
                  <a:alpha val="20000"/>
                </a:prstClr>
              </a:outerShdw>
            </a:effectLst>
          </p:spPr>
        </p:pic>
        <p:sp>
          <p:nvSpPr>
            <p:cNvPr id="13" name="Rectangle 12">
              <a:extLst>
                <a:ext uri="{FF2B5EF4-FFF2-40B4-BE49-F238E27FC236}">
                  <a16:creationId xmlns:a16="http://schemas.microsoft.com/office/drawing/2014/main" id="{B13E9AFC-7584-47E6-8EFC-70DD2907543E}"/>
                </a:ext>
              </a:extLst>
            </p:cNvPr>
            <p:cNvSpPr/>
            <p:nvPr/>
          </p:nvSpPr>
          <p:spPr>
            <a:xfrm>
              <a:off x="1045338" y="2284595"/>
              <a:ext cx="2709959" cy="3477875"/>
            </a:xfrm>
            <a:prstGeom prst="rect">
              <a:avLst/>
            </a:prstGeom>
          </p:spPr>
          <p:txBody>
            <a:bodyPr wrap="square" lIns="0" tIns="0" rIns="0" bIns="0">
              <a:spAutoFit/>
            </a:bodyPr>
            <a:lstStyle/>
            <a:p>
              <a:pPr>
                <a:spcAft>
                  <a:spcPts val="1200"/>
                </a:spcAft>
              </a:pPr>
              <a:r>
                <a:rPr lang="en-GB" dirty="0"/>
                <a:t>The 1940s were dominated by The Second World War. The war began in 1939 and ended in 1945. </a:t>
              </a:r>
            </a:p>
            <a:p>
              <a:pPr>
                <a:spcAft>
                  <a:spcPts val="1200"/>
                </a:spcAft>
              </a:pPr>
              <a:r>
                <a:rPr lang="en-GB" b="1" dirty="0">
                  <a:solidFill>
                    <a:srgbClr val="CA095B"/>
                  </a:solidFill>
                </a:rPr>
                <a:t>Rationing</a:t>
              </a:r>
              <a:r>
                <a:rPr lang="en-GB" dirty="0"/>
                <a:t> was introduced and millions of men went to fight in the war against Germany and its leader, Adolf Hitler. Children were evacuated, away from threatened cities, to live in safer places.</a:t>
              </a:r>
            </a:p>
          </p:txBody>
        </p:sp>
      </p:grpSp>
      <p:grpSp>
        <p:nvGrpSpPr>
          <p:cNvPr id="30" name="Text 2">
            <a:extLst>
              <a:ext uri="{FF2B5EF4-FFF2-40B4-BE49-F238E27FC236}">
                <a16:creationId xmlns:a16="http://schemas.microsoft.com/office/drawing/2014/main" id="{A9EEEE05-720F-4344-BF11-5417DF15BCA6}"/>
              </a:ext>
            </a:extLst>
          </p:cNvPr>
          <p:cNvGrpSpPr/>
          <p:nvPr/>
        </p:nvGrpSpPr>
        <p:grpSpPr>
          <a:xfrm>
            <a:off x="3182933" y="1589649"/>
            <a:ext cx="3258559" cy="4601883"/>
            <a:chOff x="-1021666" y="1322824"/>
            <a:chExt cx="3258559" cy="4601883"/>
          </a:xfrm>
        </p:grpSpPr>
        <p:pic>
          <p:nvPicPr>
            <p:cNvPr id="28" name="Picture 27">
              <a:extLst>
                <a:ext uri="{FF2B5EF4-FFF2-40B4-BE49-F238E27FC236}">
                  <a16:creationId xmlns:a16="http://schemas.microsoft.com/office/drawing/2014/main" id="{E25860BD-035F-496C-9222-95DEF1BA52E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753483" flipH="1">
              <a:off x="-1021666" y="1322824"/>
              <a:ext cx="3258559" cy="4601883"/>
            </a:xfrm>
            <a:prstGeom prst="rect">
              <a:avLst/>
            </a:prstGeom>
            <a:effectLst>
              <a:outerShdw dist="38100" dir="8100000" algn="tr" rotWithShape="0">
                <a:prstClr val="black">
                  <a:alpha val="20000"/>
                </a:prstClr>
              </a:outerShdw>
            </a:effectLst>
          </p:spPr>
        </p:pic>
        <p:sp>
          <p:nvSpPr>
            <p:cNvPr id="29" name="Rectangle 28">
              <a:extLst>
                <a:ext uri="{FF2B5EF4-FFF2-40B4-BE49-F238E27FC236}">
                  <a16:creationId xmlns:a16="http://schemas.microsoft.com/office/drawing/2014/main" id="{1AB077E7-B672-4888-BEED-57575D7047C5}"/>
                </a:ext>
              </a:extLst>
            </p:cNvPr>
            <p:cNvSpPr/>
            <p:nvPr/>
          </p:nvSpPr>
          <p:spPr>
            <a:xfrm>
              <a:off x="-485614" y="2094347"/>
              <a:ext cx="1981585" cy="2646878"/>
            </a:xfrm>
            <a:prstGeom prst="rect">
              <a:avLst/>
            </a:prstGeom>
          </p:spPr>
          <p:txBody>
            <a:bodyPr wrap="square" lIns="0" tIns="0" rIns="0" bIns="0">
              <a:spAutoFit/>
            </a:bodyPr>
            <a:lstStyle/>
            <a:p>
              <a:pPr>
                <a:spcAft>
                  <a:spcPts val="1200"/>
                </a:spcAft>
              </a:pPr>
              <a:r>
                <a:rPr lang="en-GB" dirty="0"/>
                <a:t>Winston Churchill became the UK Prime Minister in 1940.</a:t>
              </a:r>
            </a:p>
            <a:p>
              <a:pPr>
                <a:spcAft>
                  <a:spcPts val="1200"/>
                </a:spcAft>
              </a:pPr>
              <a:r>
                <a:rPr lang="en-GB" dirty="0"/>
                <a:t>Queen Elizabeth II’s father, King George VI, was on the throne during this decade.</a:t>
              </a:r>
            </a:p>
          </p:txBody>
        </p:sp>
      </p:grpSp>
      <p:grpSp>
        <p:nvGrpSpPr>
          <p:cNvPr id="19" name="Photo Churchill">
            <a:extLst>
              <a:ext uri="{FF2B5EF4-FFF2-40B4-BE49-F238E27FC236}">
                <a16:creationId xmlns:a16="http://schemas.microsoft.com/office/drawing/2014/main" id="{F2021659-BC43-4172-ABFA-2A07EE94570B}"/>
              </a:ext>
            </a:extLst>
          </p:cNvPr>
          <p:cNvGrpSpPr/>
          <p:nvPr/>
        </p:nvGrpSpPr>
        <p:grpSpPr>
          <a:xfrm rot="247723">
            <a:off x="658882" y="1674060"/>
            <a:ext cx="2773776" cy="3409339"/>
            <a:chOff x="4779187" y="1853011"/>
            <a:chExt cx="3279210" cy="4030584"/>
          </a:xfrm>
        </p:grpSpPr>
        <p:sp>
          <p:nvSpPr>
            <p:cNvPr id="16" name="Rectangle 15">
              <a:extLst>
                <a:ext uri="{FF2B5EF4-FFF2-40B4-BE49-F238E27FC236}">
                  <a16:creationId xmlns:a16="http://schemas.microsoft.com/office/drawing/2014/main" id="{6F45A2E3-F0C4-4BFD-8801-3DF79330A5A4}"/>
                </a:ext>
              </a:extLst>
            </p:cNvPr>
            <p:cNvSpPr/>
            <p:nvPr/>
          </p:nvSpPr>
          <p:spPr>
            <a:xfrm>
              <a:off x="4779187" y="1853011"/>
              <a:ext cx="3279210" cy="4030584"/>
            </a:xfrm>
            <a:prstGeom prst="rect">
              <a:avLst/>
            </a:prstGeom>
            <a:solidFill>
              <a:srgbClr val="FFFDF5"/>
            </a:solidFill>
            <a:ln>
              <a:solidFill>
                <a:schemeClr val="tx1"/>
              </a:solidFill>
            </a:ln>
            <a:effectLst>
              <a:outerShdw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8" name="Picture 17">
              <a:extLst>
                <a:ext uri="{FF2B5EF4-FFF2-40B4-BE49-F238E27FC236}">
                  <a16:creationId xmlns:a16="http://schemas.microsoft.com/office/drawing/2014/main" id="{0992066F-4DEA-4803-B804-A600C19F8025}"/>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4894028" y="1960699"/>
              <a:ext cx="3052128" cy="3809010"/>
            </a:xfrm>
            <a:prstGeom prst="rect">
              <a:avLst/>
            </a:prstGeom>
            <a:ln>
              <a:solidFill>
                <a:schemeClr val="tx1"/>
              </a:solidFill>
            </a:ln>
          </p:spPr>
        </p:pic>
      </p:grpSp>
      <p:grpSp>
        <p:nvGrpSpPr>
          <p:cNvPr id="32" name="Photo King">
            <a:extLst>
              <a:ext uri="{FF2B5EF4-FFF2-40B4-BE49-F238E27FC236}">
                <a16:creationId xmlns:a16="http://schemas.microsoft.com/office/drawing/2014/main" id="{8E9624AA-FD99-435B-8F04-0FBED9B0B5EC}"/>
              </a:ext>
            </a:extLst>
          </p:cNvPr>
          <p:cNvGrpSpPr/>
          <p:nvPr/>
        </p:nvGrpSpPr>
        <p:grpSpPr>
          <a:xfrm rot="11391164" flipV="1">
            <a:off x="5746351" y="3240227"/>
            <a:ext cx="2860404" cy="3277984"/>
            <a:chOff x="4779190" y="1989133"/>
            <a:chExt cx="3279631" cy="3758412"/>
          </a:xfrm>
        </p:grpSpPr>
        <p:sp>
          <p:nvSpPr>
            <p:cNvPr id="33" name="Rectangle 32">
              <a:extLst>
                <a:ext uri="{FF2B5EF4-FFF2-40B4-BE49-F238E27FC236}">
                  <a16:creationId xmlns:a16="http://schemas.microsoft.com/office/drawing/2014/main" id="{3B587AD3-9842-4D95-BA04-AA36891EE033}"/>
                </a:ext>
              </a:extLst>
            </p:cNvPr>
            <p:cNvSpPr/>
            <p:nvPr/>
          </p:nvSpPr>
          <p:spPr>
            <a:xfrm>
              <a:off x="4779190" y="1989133"/>
              <a:ext cx="3279631" cy="3758412"/>
            </a:xfrm>
            <a:prstGeom prst="rect">
              <a:avLst/>
            </a:prstGeom>
            <a:solidFill>
              <a:srgbClr val="FFFDF5"/>
            </a:solidFill>
            <a:ln>
              <a:solidFill>
                <a:schemeClr val="tx1"/>
              </a:solidFill>
            </a:ln>
            <a:effectLst>
              <a:outerShdw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4" name="Picture 33">
              <a:extLst>
                <a:ext uri="{FF2B5EF4-FFF2-40B4-BE49-F238E27FC236}">
                  <a16:creationId xmlns:a16="http://schemas.microsoft.com/office/drawing/2014/main" id="{37197016-1463-4D57-A84E-81C0A4C6FC5D}"/>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894028" y="2089863"/>
              <a:ext cx="3052128" cy="3550683"/>
            </a:xfrm>
            <a:prstGeom prst="rect">
              <a:avLst/>
            </a:prstGeom>
            <a:ln>
              <a:solidFill>
                <a:schemeClr val="tx1"/>
              </a:solidFill>
            </a:ln>
          </p:spPr>
        </p:pic>
      </p:grpSp>
      <p:grpSp>
        <p:nvGrpSpPr>
          <p:cNvPr id="35" name="Borders">
            <a:extLst>
              <a:ext uri="{FF2B5EF4-FFF2-40B4-BE49-F238E27FC236}">
                <a16:creationId xmlns:a16="http://schemas.microsoft.com/office/drawing/2014/main" id="{4668AF66-B6C0-4AE9-AC94-ECDF4DE7DE11}"/>
              </a:ext>
            </a:extLst>
          </p:cNvPr>
          <p:cNvGrpSpPr/>
          <p:nvPr/>
        </p:nvGrpSpPr>
        <p:grpSpPr>
          <a:xfrm>
            <a:off x="0" y="0"/>
            <a:ext cx="9144000" cy="6858000"/>
            <a:chOff x="0" y="0"/>
            <a:chExt cx="9144000" cy="6858000"/>
          </a:xfrm>
        </p:grpSpPr>
        <p:pic>
          <p:nvPicPr>
            <p:cNvPr id="36" name="Border" descr="Shape, square&#10;&#10;Description automatically generated">
              <a:extLst>
                <a:ext uri="{FF2B5EF4-FFF2-40B4-BE49-F238E27FC236}">
                  <a16:creationId xmlns:a16="http://schemas.microsoft.com/office/drawing/2014/main" id="{E3AF071F-35EB-4E27-8518-7330932CDBDB}"/>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0" y="0"/>
              <a:ext cx="9144000" cy="1449388"/>
            </a:xfrm>
            <a:prstGeom prst="rect">
              <a:avLst/>
            </a:prstGeom>
          </p:spPr>
        </p:pic>
        <p:pic>
          <p:nvPicPr>
            <p:cNvPr id="37" name="Border" descr="Shape, square&#10;&#10;Description automatically generated">
              <a:extLst>
                <a:ext uri="{FF2B5EF4-FFF2-40B4-BE49-F238E27FC236}">
                  <a16:creationId xmlns:a16="http://schemas.microsoft.com/office/drawing/2014/main" id="{4DCE8BF1-7344-43EF-A41B-DCC8C62C28A2}"/>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8604248" y="0"/>
              <a:ext cx="539751" cy="6858000"/>
            </a:xfrm>
            <a:prstGeom prst="rect">
              <a:avLst/>
            </a:prstGeom>
          </p:spPr>
        </p:pic>
        <p:pic>
          <p:nvPicPr>
            <p:cNvPr id="38" name="Border" descr="Shape, square&#10;&#10;Description automatically generated">
              <a:extLst>
                <a:ext uri="{FF2B5EF4-FFF2-40B4-BE49-F238E27FC236}">
                  <a16:creationId xmlns:a16="http://schemas.microsoft.com/office/drawing/2014/main" id="{82D39BCE-6F81-428F-8F9F-9C4F05F29987}"/>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0" y="6308724"/>
              <a:ext cx="9144000" cy="549275"/>
            </a:xfrm>
            <a:prstGeom prst="rect">
              <a:avLst/>
            </a:prstGeom>
          </p:spPr>
        </p:pic>
        <p:pic>
          <p:nvPicPr>
            <p:cNvPr id="39" name="Border" descr="Shape, square&#10;&#10;Description automatically generated">
              <a:extLst>
                <a:ext uri="{FF2B5EF4-FFF2-40B4-BE49-F238E27FC236}">
                  <a16:creationId xmlns:a16="http://schemas.microsoft.com/office/drawing/2014/main" id="{1E23D2A0-EE73-41E9-A2ED-01FD7FAD5416}"/>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0" y="0"/>
              <a:ext cx="539750" cy="6858000"/>
            </a:xfrm>
            <a:prstGeom prst="rect">
              <a:avLst/>
            </a:prstGeom>
          </p:spPr>
        </p:pic>
      </p:grpSp>
      <p:grpSp>
        <p:nvGrpSpPr>
          <p:cNvPr id="40" name="Title block">
            <a:extLst>
              <a:ext uri="{FF2B5EF4-FFF2-40B4-BE49-F238E27FC236}">
                <a16:creationId xmlns:a16="http://schemas.microsoft.com/office/drawing/2014/main" id="{8C72523A-7FBB-4812-9C03-5E62350E5A30}"/>
              </a:ext>
            </a:extLst>
          </p:cNvPr>
          <p:cNvGrpSpPr/>
          <p:nvPr/>
        </p:nvGrpSpPr>
        <p:grpSpPr>
          <a:xfrm>
            <a:off x="539750" y="559254"/>
            <a:ext cx="8064500" cy="752101"/>
            <a:chOff x="539750" y="559254"/>
            <a:chExt cx="8064500" cy="752101"/>
          </a:xfrm>
        </p:grpSpPr>
        <p:sp>
          <p:nvSpPr>
            <p:cNvPr id="41" name="Cross 40">
              <a:extLst>
                <a:ext uri="{FF2B5EF4-FFF2-40B4-BE49-F238E27FC236}">
                  <a16:creationId xmlns:a16="http://schemas.microsoft.com/office/drawing/2014/main" id="{113C9DFF-3118-4940-BE86-178A46C27903}"/>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2" name="Freeform: Shape 41">
              <a:extLst>
                <a:ext uri="{FF2B5EF4-FFF2-40B4-BE49-F238E27FC236}">
                  <a16:creationId xmlns:a16="http://schemas.microsoft.com/office/drawing/2014/main" id="{D0D860D3-B5AB-4916-8D04-C34DE08CA5F9}"/>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44" name="Freeform: Shape 43">
              <a:extLst>
                <a:ext uri="{FF2B5EF4-FFF2-40B4-BE49-F238E27FC236}">
                  <a16:creationId xmlns:a16="http://schemas.microsoft.com/office/drawing/2014/main" id="{989CA716-C724-4874-9C73-C6C7C6F412CF}"/>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45" name="Rectangle 44">
              <a:extLst>
                <a:ext uri="{FF2B5EF4-FFF2-40B4-BE49-F238E27FC236}">
                  <a16:creationId xmlns:a16="http://schemas.microsoft.com/office/drawing/2014/main" id="{3E0A38D1-2DEC-4E43-B7BA-31449791A6C3}"/>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A4E4B830-9526-44C9-AC49-FEA7D71A1800}"/>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Title 6">
            <a:extLst>
              <a:ext uri="{FF2B5EF4-FFF2-40B4-BE49-F238E27FC236}">
                <a16:creationId xmlns:a16="http://schemas.microsoft.com/office/drawing/2014/main" id="{5B207523-FE60-4C9B-8B79-768BF6BBCBD0}"/>
              </a:ext>
            </a:extLst>
          </p:cNvPr>
          <p:cNvSpPr>
            <a:spLocks noGrp="1"/>
          </p:cNvSpPr>
          <p:nvPr>
            <p:ph type="title"/>
          </p:nvPr>
        </p:nvSpPr>
        <p:spPr/>
        <p:txBody>
          <a:bodyPr/>
          <a:lstStyle/>
          <a:p>
            <a:r>
              <a:rPr lang="en-GB" dirty="0"/>
              <a:t>The 1940s</a:t>
            </a:r>
          </a:p>
        </p:txBody>
      </p:sp>
      <p:sp>
        <p:nvSpPr>
          <p:cNvPr id="43" name="Definition">
            <a:extLst>
              <a:ext uri="{FF2B5EF4-FFF2-40B4-BE49-F238E27FC236}">
                <a16:creationId xmlns:a16="http://schemas.microsoft.com/office/drawing/2014/main" id="{F6D06228-B8AD-42E7-BB94-04642633816C}"/>
              </a:ext>
            </a:extLst>
          </p:cNvPr>
          <p:cNvSpPr/>
          <p:nvPr/>
        </p:nvSpPr>
        <p:spPr>
          <a:xfrm>
            <a:off x="4266783" y="4512529"/>
            <a:ext cx="4130990" cy="1580295"/>
          </a:xfrm>
          <a:prstGeom prst="plus">
            <a:avLst>
              <a:gd name="adj" fmla="val 11137"/>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0000" rIns="360000" rtlCol="0" anchor="ctr"/>
          <a:lstStyle/>
          <a:p>
            <a:r>
              <a:rPr lang="en-GB" b="1" dirty="0">
                <a:solidFill>
                  <a:schemeClr val="bg1"/>
                </a:solidFill>
              </a:rPr>
              <a:t>rationing: </a:t>
            </a:r>
            <a:r>
              <a:rPr lang="en-GB" dirty="0">
                <a:solidFill>
                  <a:schemeClr val="bg1"/>
                </a:solidFill>
              </a:rPr>
              <a:t>There was a national shortage of food so it had to be limited. Rationing was a way of making sure that everyone got a fair share of food.</a:t>
            </a:r>
          </a:p>
        </p:txBody>
      </p:sp>
    </p:spTree>
    <p:extLst>
      <p:ext uri="{BB962C8B-B14F-4D97-AF65-F5344CB8AC3E}">
        <p14:creationId xmlns:p14="http://schemas.microsoft.com/office/powerpoint/2010/main" val="1517925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750" fill="hold"/>
                                        <p:tgtEl>
                                          <p:spTgt spid="27"/>
                                        </p:tgtEl>
                                        <p:attrNameLst>
                                          <p:attrName>ppt_x</p:attrName>
                                        </p:attrNameLst>
                                      </p:cBhvr>
                                      <p:tavLst>
                                        <p:tav tm="0">
                                          <p:val>
                                            <p:strVal val="#ppt_x"/>
                                          </p:val>
                                        </p:tav>
                                        <p:tav tm="100000">
                                          <p:val>
                                            <p:strVal val="#ppt_x"/>
                                          </p:val>
                                        </p:tav>
                                      </p:tavLst>
                                    </p:anim>
                                    <p:anim calcmode="lin" valueType="num">
                                      <p:cBhvr additive="base">
                                        <p:cTn id="8" dur="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750" fill="hold"/>
                                        <p:tgtEl>
                                          <p:spTgt spid="31"/>
                                        </p:tgtEl>
                                        <p:attrNameLst>
                                          <p:attrName>ppt_x</p:attrName>
                                        </p:attrNameLst>
                                      </p:cBhvr>
                                      <p:tavLst>
                                        <p:tav tm="0">
                                          <p:val>
                                            <p:strVal val="0-#ppt_w/2"/>
                                          </p:val>
                                        </p:tav>
                                        <p:tav tm="100000">
                                          <p:val>
                                            <p:strVal val="#ppt_x"/>
                                          </p:val>
                                        </p:tav>
                                      </p:tavLst>
                                    </p:anim>
                                    <p:anim calcmode="lin" valueType="num">
                                      <p:cBhvr additive="base">
                                        <p:cTn id="12" dur="750" fill="hold"/>
                                        <p:tgtEl>
                                          <p:spTgt spid="31"/>
                                        </p:tgtEl>
                                        <p:attrNameLst>
                                          <p:attrName>ppt_y</p:attrName>
                                        </p:attrNameLst>
                                      </p:cBhvr>
                                      <p:tavLst>
                                        <p:tav tm="0">
                                          <p:val>
                                            <p:strVal val="1+#ppt_h/2"/>
                                          </p:val>
                                        </p:tav>
                                        <p:tav tm="100000">
                                          <p:val>
                                            <p:strVal val="#ppt_y"/>
                                          </p:val>
                                        </p:tav>
                                      </p:tavLst>
                                    </p:anim>
                                  </p:childTnLst>
                                </p:cTn>
                              </p:par>
                            </p:childTnLst>
                          </p:cTn>
                        </p:par>
                        <p:par>
                          <p:cTn id="13" fill="hold">
                            <p:stCondLst>
                              <p:cond delay="750"/>
                            </p:stCondLst>
                            <p:childTnLst>
                              <p:par>
                                <p:cTn id="14" presetID="12" presetClass="entr" presetSubtype="4" fill="hold" grpId="0" nodeType="afterEffect">
                                  <p:stCondLst>
                                    <p:cond delay="0"/>
                                  </p:stCondLst>
                                  <p:childTnLst>
                                    <p:set>
                                      <p:cBhvr>
                                        <p:cTn id="15" dur="1" fill="hold">
                                          <p:stCondLst>
                                            <p:cond delay="0"/>
                                          </p:stCondLst>
                                        </p:cTn>
                                        <p:tgtEl>
                                          <p:spTgt spid="43"/>
                                        </p:tgtEl>
                                        <p:attrNameLst>
                                          <p:attrName>style.visibility</p:attrName>
                                        </p:attrNameLst>
                                      </p:cBhvr>
                                      <p:to>
                                        <p:strVal val="visible"/>
                                      </p:to>
                                    </p:set>
                                    <p:anim calcmode="lin" valueType="num">
                                      <p:cBhvr additive="base">
                                        <p:cTn id="16" dur="500"/>
                                        <p:tgtEl>
                                          <p:spTgt spid="43"/>
                                        </p:tgtEl>
                                        <p:attrNameLst>
                                          <p:attrName>ppt_y</p:attrName>
                                        </p:attrNameLst>
                                      </p:cBhvr>
                                      <p:tavLst>
                                        <p:tav tm="0">
                                          <p:val>
                                            <p:strVal val="#ppt_y+#ppt_h*1.125000"/>
                                          </p:val>
                                        </p:tav>
                                        <p:tav tm="100000">
                                          <p:val>
                                            <p:strVal val="#ppt_y"/>
                                          </p:val>
                                        </p:tav>
                                      </p:tavLst>
                                    </p:anim>
                                    <p:animEffect transition="in" filter="wipe(up)">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xit" presetSubtype="3" fill="hold" nodeType="clickEffect">
                                  <p:stCondLst>
                                    <p:cond delay="0"/>
                                  </p:stCondLst>
                                  <p:childTnLst>
                                    <p:anim calcmode="lin" valueType="num">
                                      <p:cBhvr additive="base">
                                        <p:cTn id="21" dur="750"/>
                                        <p:tgtEl>
                                          <p:spTgt spid="27"/>
                                        </p:tgtEl>
                                        <p:attrNameLst>
                                          <p:attrName>ppt_x</p:attrName>
                                        </p:attrNameLst>
                                      </p:cBhvr>
                                      <p:tavLst>
                                        <p:tav tm="0">
                                          <p:val>
                                            <p:strVal val="ppt_x"/>
                                          </p:val>
                                        </p:tav>
                                        <p:tav tm="100000">
                                          <p:val>
                                            <p:strVal val="1+ppt_w/2"/>
                                          </p:val>
                                        </p:tav>
                                      </p:tavLst>
                                    </p:anim>
                                    <p:anim calcmode="lin" valueType="num">
                                      <p:cBhvr additive="base">
                                        <p:cTn id="22" dur="750"/>
                                        <p:tgtEl>
                                          <p:spTgt spid="27"/>
                                        </p:tgtEl>
                                        <p:attrNameLst>
                                          <p:attrName>ppt_y</p:attrName>
                                        </p:attrNameLst>
                                      </p:cBhvr>
                                      <p:tavLst>
                                        <p:tav tm="0">
                                          <p:val>
                                            <p:strVal val="ppt_y"/>
                                          </p:val>
                                        </p:tav>
                                        <p:tav tm="100000">
                                          <p:val>
                                            <p:strVal val="0-ppt_h/2"/>
                                          </p:val>
                                        </p:tav>
                                      </p:tavLst>
                                    </p:anim>
                                    <p:set>
                                      <p:cBhvr>
                                        <p:cTn id="23" dur="1" fill="hold">
                                          <p:stCondLst>
                                            <p:cond delay="749"/>
                                          </p:stCondLst>
                                        </p:cTn>
                                        <p:tgtEl>
                                          <p:spTgt spid="27"/>
                                        </p:tgtEl>
                                        <p:attrNameLst>
                                          <p:attrName>style.visibility</p:attrName>
                                        </p:attrNameLst>
                                      </p:cBhvr>
                                      <p:to>
                                        <p:strVal val="hidden"/>
                                      </p:to>
                                    </p:set>
                                  </p:childTnLst>
                                </p:cTn>
                              </p:par>
                              <p:par>
                                <p:cTn id="24" presetID="2" presetClass="exit" presetSubtype="8" fill="hold" nodeType="withEffect">
                                  <p:stCondLst>
                                    <p:cond delay="0"/>
                                  </p:stCondLst>
                                  <p:childTnLst>
                                    <p:anim calcmode="lin" valueType="num">
                                      <p:cBhvr additive="base">
                                        <p:cTn id="25" dur="750"/>
                                        <p:tgtEl>
                                          <p:spTgt spid="31"/>
                                        </p:tgtEl>
                                        <p:attrNameLst>
                                          <p:attrName>ppt_x</p:attrName>
                                        </p:attrNameLst>
                                      </p:cBhvr>
                                      <p:tavLst>
                                        <p:tav tm="0">
                                          <p:val>
                                            <p:strVal val="ppt_x"/>
                                          </p:val>
                                        </p:tav>
                                        <p:tav tm="100000">
                                          <p:val>
                                            <p:strVal val="0-ppt_w/2"/>
                                          </p:val>
                                        </p:tav>
                                      </p:tavLst>
                                    </p:anim>
                                    <p:anim calcmode="lin" valueType="num">
                                      <p:cBhvr additive="base">
                                        <p:cTn id="26" dur="750"/>
                                        <p:tgtEl>
                                          <p:spTgt spid="31"/>
                                        </p:tgtEl>
                                        <p:attrNameLst>
                                          <p:attrName>ppt_y</p:attrName>
                                        </p:attrNameLst>
                                      </p:cBhvr>
                                      <p:tavLst>
                                        <p:tav tm="0">
                                          <p:val>
                                            <p:strVal val="ppt_y"/>
                                          </p:val>
                                        </p:tav>
                                        <p:tav tm="100000">
                                          <p:val>
                                            <p:strVal val="ppt_y"/>
                                          </p:val>
                                        </p:tav>
                                      </p:tavLst>
                                    </p:anim>
                                    <p:set>
                                      <p:cBhvr>
                                        <p:cTn id="27" dur="1" fill="hold">
                                          <p:stCondLst>
                                            <p:cond delay="749"/>
                                          </p:stCondLst>
                                        </p:cTn>
                                        <p:tgtEl>
                                          <p:spTgt spid="31"/>
                                        </p:tgtEl>
                                        <p:attrNameLst>
                                          <p:attrName>style.visibility</p:attrName>
                                        </p:attrNameLst>
                                      </p:cBhvr>
                                      <p:to>
                                        <p:strVal val="hidden"/>
                                      </p:to>
                                    </p:set>
                                  </p:childTnLst>
                                </p:cTn>
                              </p:par>
                              <p:par>
                                <p:cTn id="28" presetID="12" presetClass="exit" presetSubtype="4" fill="hold" grpId="1" nodeType="withEffect">
                                  <p:stCondLst>
                                    <p:cond delay="0"/>
                                  </p:stCondLst>
                                  <p:childTnLst>
                                    <p:anim calcmode="lin" valueType="num">
                                      <p:cBhvr additive="base">
                                        <p:cTn id="29" dur="500"/>
                                        <p:tgtEl>
                                          <p:spTgt spid="43"/>
                                        </p:tgtEl>
                                        <p:attrNameLst>
                                          <p:attrName>ppt_y</p:attrName>
                                        </p:attrNameLst>
                                      </p:cBhvr>
                                      <p:tavLst>
                                        <p:tav tm="0">
                                          <p:val>
                                            <p:strVal val="#ppt_y"/>
                                          </p:val>
                                        </p:tav>
                                        <p:tav tm="100000">
                                          <p:val>
                                            <p:strVal val="#ppt_y+#ppt_h*1.125000"/>
                                          </p:val>
                                        </p:tav>
                                      </p:tavLst>
                                    </p:anim>
                                    <p:animEffect transition="out" filter="wipe(down)">
                                      <p:cBhvr>
                                        <p:cTn id="30" dur="500"/>
                                        <p:tgtEl>
                                          <p:spTgt spid="43"/>
                                        </p:tgtEl>
                                      </p:cBhvr>
                                    </p:animEffect>
                                    <p:set>
                                      <p:cBhvr>
                                        <p:cTn id="31" dur="1" fill="hold">
                                          <p:stCondLst>
                                            <p:cond delay="499"/>
                                          </p:stCondLst>
                                        </p:cTn>
                                        <p:tgtEl>
                                          <p:spTgt spid="43"/>
                                        </p:tgtEl>
                                        <p:attrNameLst>
                                          <p:attrName>style.visibility</p:attrName>
                                        </p:attrNameLst>
                                      </p:cBhvr>
                                      <p:to>
                                        <p:strVal val="hidden"/>
                                      </p:to>
                                    </p:set>
                                  </p:childTnLst>
                                </p:cTn>
                              </p:par>
                            </p:childTnLst>
                          </p:cTn>
                        </p:par>
                        <p:par>
                          <p:cTn id="32" fill="hold">
                            <p:stCondLst>
                              <p:cond delay="750"/>
                            </p:stCondLst>
                            <p:childTnLst>
                              <p:par>
                                <p:cTn id="33" presetID="2" presetClass="entr" presetSubtype="4" fill="hold" nodeType="after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750" fill="hold"/>
                                        <p:tgtEl>
                                          <p:spTgt spid="30"/>
                                        </p:tgtEl>
                                        <p:attrNameLst>
                                          <p:attrName>ppt_x</p:attrName>
                                        </p:attrNameLst>
                                      </p:cBhvr>
                                      <p:tavLst>
                                        <p:tav tm="0">
                                          <p:val>
                                            <p:strVal val="#ppt_x"/>
                                          </p:val>
                                        </p:tav>
                                        <p:tav tm="100000">
                                          <p:val>
                                            <p:strVal val="#ppt_x"/>
                                          </p:val>
                                        </p:tav>
                                      </p:tavLst>
                                    </p:anim>
                                    <p:anim calcmode="lin" valueType="num">
                                      <p:cBhvr additive="base">
                                        <p:cTn id="36" dur="750" fill="hold"/>
                                        <p:tgtEl>
                                          <p:spTgt spid="30"/>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additive="base">
                                        <p:cTn id="39" dur="750" fill="hold"/>
                                        <p:tgtEl>
                                          <p:spTgt spid="32"/>
                                        </p:tgtEl>
                                        <p:attrNameLst>
                                          <p:attrName>ppt_x</p:attrName>
                                        </p:attrNameLst>
                                      </p:cBhvr>
                                      <p:tavLst>
                                        <p:tav tm="0">
                                          <p:val>
                                            <p:strVal val="1+#ppt_w/2"/>
                                          </p:val>
                                        </p:tav>
                                        <p:tav tm="100000">
                                          <p:val>
                                            <p:strVal val="#ppt_x"/>
                                          </p:val>
                                        </p:tav>
                                      </p:tavLst>
                                    </p:anim>
                                    <p:anim calcmode="lin" valueType="num">
                                      <p:cBhvr additive="base">
                                        <p:cTn id="40" dur="750" fill="hold"/>
                                        <p:tgtEl>
                                          <p:spTgt spid="32"/>
                                        </p:tgtEl>
                                        <p:attrNameLst>
                                          <p:attrName>ppt_y</p:attrName>
                                        </p:attrNameLst>
                                      </p:cBhvr>
                                      <p:tavLst>
                                        <p:tav tm="0">
                                          <p:val>
                                            <p:strVal val="1+#ppt_h/2"/>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750" fill="hold"/>
                                        <p:tgtEl>
                                          <p:spTgt spid="19"/>
                                        </p:tgtEl>
                                        <p:attrNameLst>
                                          <p:attrName>ppt_x</p:attrName>
                                        </p:attrNameLst>
                                      </p:cBhvr>
                                      <p:tavLst>
                                        <p:tav tm="0">
                                          <p:val>
                                            <p:strVal val="0-#ppt_w/2"/>
                                          </p:val>
                                        </p:tav>
                                        <p:tav tm="100000">
                                          <p:val>
                                            <p:strVal val="#ppt_x"/>
                                          </p:val>
                                        </p:tav>
                                      </p:tavLst>
                                    </p:anim>
                                    <p:anim calcmode="lin" valueType="num">
                                      <p:cBhvr additive="base">
                                        <p:cTn id="44" dur="75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Title block">
            <a:extLst>
              <a:ext uri="{FF2B5EF4-FFF2-40B4-BE49-F238E27FC236}">
                <a16:creationId xmlns:a16="http://schemas.microsoft.com/office/drawing/2014/main" id="{1ED286D5-D25B-47AE-9026-107E3D8570D8}"/>
              </a:ext>
            </a:extLst>
          </p:cNvPr>
          <p:cNvGrpSpPr/>
          <p:nvPr/>
        </p:nvGrpSpPr>
        <p:grpSpPr>
          <a:xfrm>
            <a:off x="539750" y="559254"/>
            <a:ext cx="8064500" cy="752101"/>
            <a:chOff x="539750" y="559254"/>
            <a:chExt cx="8064500" cy="752101"/>
          </a:xfrm>
        </p:grpSpPr>
        <p:sp>
          <p:nvSpPr>
            <p:cNvPr id="50" name="Cross 49">
              <a:extLst>
                <a:ext uri="{FF2B5EF4-FFF2-40B4-BE49-F238E27FC236}">
                  <a16:creationId xmlns:a16="http://schemas.microsoft.com/office/drawing/2014/main" id="{924E1D3B-2AE0-4077-A47C-2F2FFA1E6CC2}"/>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1" name="Freeform: Shape 50">
              <a:extLst>
                <a:ext uri="{FF2B5EF4-FFF2-40B4-BE49-F238E27FC236}">
                  <a16:creationId xmlns:a16="http://schemas.microsoft.com/office/drawing/2014/main" id="{87A90439-DCC6-410F-B456-418AE3ED9528}"/>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52" name="Freeform: Shape 51">
              <a:extLst>
                <a:ext uri="{FF2B5EF4-FFF2-40B4-BE49-F238E27FC236}">
                  <a16:creationId xmlns:a16="http://schemas.microsoft.com/office/drawing/2014/main" id="{DBC4F44A-30B1-412D-9C8C-5E36E5E5575A}"/>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53" name="Rectangle 52">
              <a:extLst>
                <a:ext uri="{FF2B5EF4-FFF2-40B4-BE49-F238E27FC236}">
                  <a16:creationId xmlns:a16="http://schemas.microsoft.com/office/drawing/2014/main" id="{B2AFFDB5-E2F3-4105-8552-D22C91BFEF97}"/>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a:extLst>
                <a:ext uri="{FF2B5EF4-FFF2-40B4-BE49-F238E27FC236}">
                  <a16:creationId xmlns:a16="http://schemas.microsoft.com/office/drawing/2014/main" id="{E1A21423-9439-4235-A7EC-42EC1AF7D599}"/>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6" name="Picture 5">
            <a:extLst>
              <a:ext uri="{FF2B5EF4-FFF2-40B4-BE49-F238E27FC236}">
                <a16:creationId xmlns:a16="http://schemas.microsoft.com/office/drawing/2014/main" id="{FFDF860C-7FE1-4425-8765-EEF77AFFAE3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flipH="1">
            <a:off x="539749" y="3537956"/>
            <a:ext cx="4700496" cy="2770769"/>
          </a:xfrm>
          <a:prstGeom prst="rect">
            <a:avLst/>
          </a:prstGeom>
        </p:spPr>
      </p:pic>
      <p:sp>
        <p:nvSpPr>
          <p:cNvPr id="9" name="Title 8">
            <a:extLst>
              <a:ext uri="{FF2B5EF4-FFF2-40B4-BE49-F238E27FC236}">
                <a16:creationId xmlns:a16="http://schemas.microsoft.com/office/drawing/2014/main" id="{45121EB7-AB7E-4EB1-8D5C-43A79BCC05E1}"/>
              </a:ext>
            </a:extLst>
          </p:cNvPr>
          <p:cNvSpPr>
            <a:spLocks noGrp="1"/>
          </p:cNvSpPr>
          <p:nvPr>
            <p:ph type="title"/>
          </p:nvPr>
        </p:nvSpPr>
        <p:spPr/>
        <p:txBody>
          <a:bodyPr/>
          <a:lstStyle/>
          <a:p>
            <a:r>
              <a:rPr lang="en-GB" dirty="0"/>
              <a:t>Radio</a:t>
            </a:r>
          </a:p>
        </p:txBody>
      </p:sp>
      <p:grpSp>
        <p:nvGrpSpPr>
          <p:cNvPr id="3" name="Group 2">
            <a:extLst>
              <a:ext uri="{FF2B5EF4-FFF2-40B4-BE49-F238E27FC236}">
                <a16:creationId xmlns:a16="http://schemas.microsoft.com/office/drawing/2014/main" id="{867FE372-522F-4B59-AF66-E6FCA9491E46}"/>
              </a:ext>
            </a:extLst>
          </p:cNvPr>
          <p:cNvGrpSpPr/>
          <p:nvPr/>
        </p:nvGrpSpPr>
        <p:grpSpPr>
          <a:xfrm>
            <a:off x="1203707" y="4897479"/>
            <a:ext cx="2697621" cy="1150528"/>
            <a:chOff x="5442519" y="3190891"/>
            <a:chExt cx="2697621" cy="1150528"/>
          </a:xfrm>
        </p:grpSpPr>
        <p:sp>
          <p:nvSpPr>
            <p:cNvPr id="41" name="Cross 40">
              <a:extLst>
                <a:ext uri="{FF2B5EF4-FFF2-40B4-BE49-F238E27FC236}">
                  <a16:creationId xmlns:a16="http://schemas.microsoft.com/office/drawing/2014/main" id="{EAD57672-D13E-4D4C-A659-091896F90F21}"/>
                </a:ext>
              </a:extLst>
            </p:cNvPr>
            <p:cNvSpPr/>
            <p:nvPr/>
          </p:nvSpPr>
          <p:spPr>
            <a:xfrm>
              <a:off x="5442519" y="3190891"/>
              <a:ext cx="2697621" cy="1150528"/>
            </a:xfrm>
            <a:prstGeom prst="plus">
              <a:avLst>
                <a:gd name="adj" fmla="val 14156"/>
              </a:avLst>
            </a:prstGeom>
            <a:solidFill>
              <a:srgbClr val="6C9E72"/>
            </a:solidFill>
            <a:ln w="38100" cmpd="dbl">
              <a:solidFill>
                <a:srgbClr val="BAD1BE"/>
              </a:solidFill>
            </a:ln>
            <a:effectLst>
              <a:outerShdw dist="889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r>
                <a:rPr lang="en-GB" sz="1700" b="1" dirty="0">
                  <a:solidFill>
                    <a:schemeClr val="bg1"/>
                  </a:solidFill>
                </a:rPr>
                <a:t>Did You Know…?</a:t>
              </a:r>
            </a:p>
            <a:p>
              <a:r>
                <a:rPr lang="en-GB" sz="1700" dirty="0">
                  <a:solidFill>
                    <a:schemeClr val="bg1"/>
                  </a:solidFill>
                </a:rPr>
                <a:t>At this time, a radio was called a wireless.</a:t>
              </a:r>
              <a:r>
                <a:rPr lang="en-GB" sz="1700" b="1" dirty="0">
                  <a:solidFill>
                    <a:schemeClr val="bg1"/>
                  </a:solidFill>
                </a:rPr>
                <a:t> </a:t>
              </a:r>
            </a:p>
          </p:txBody>
        </p:sp>
        <p:grpSp>
          <p:nvGrpSpPr>
            <p:cNvPr id="42" name="Group 41">
              <a:extLst>
                <a:ext uri="{FF2B5EF4-FFF2-40B4-BE49-F238E27FC236}">
                  <a16:creationId xmlns:a16="http://schemas.microsoft.com/office/drawing/2014/main" id="{F82032FE-0F15-4283-B32F-8E2AB15C7A09}"/>
                </a:ext>
              </a:extLst>
            </p:cNvPr>
            <p:cNvGrpSpPr/>
            <p:nvPr/>
          </p:nvGrpSpPr>
          <p:grpSpPr>
            <a:xfrm>
              <a:off x="8004156" y="3589636"/>
              <a:ext cx="59960" cy="359098"/>
              <a:chOff x="3910573" y="4700712"/>
              <a:chExt cx="59960" cy="359098"/>
            </a:xfrm>
          </p:grpSpPr>
          <p:sp>
            <p:nvSpPr>
              <p:cNvPr id="47" name="Rectangle 46">
                <a:extLst>
                  <a:ext uri="{FF2B5EF4-FFF2-40B4-BE49-F238E27FC236}">
                    <a16:creationId xmlns:a16="http://schemas.microsoft.com/office/drawing/2014/main" id="{CC0D9659-8E05-40EA-A298-45E23F96EFEE}"/>
                  </a:ext>
                </a:extLst>
              </p:cNvPr>
              <p:cNvSpPr/>
              <p:nvPr/>
            </p:nvSpPr>
            <p:spPr>
              <a:xfrm rot="18900000">
                <a:off x="3910573" y="4852087"/>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473D995E-153E-4516-9096-1F72ED3667FB}"/>
                  </a:ext>
                </a:extLst>
              </p:cNvPr>
              <p:cNvSpPr/>
              <p:nvPr/>
            </p:nvSpPr>
            <p:spPr>
              <a:xfrm rot="18900000">
                <a:off x="3910573" y="4700712"/>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D58B96BA-1400-464D-A4DB-1C88DFABE422}"/>
                  </a:ext>
                </a:extLst>
              </p:cNvPr>
              <p:cNvSpPr/>
              <p:nvPr/>
            </p:nvSpPr>
            <p:spPr>
              <a:xfrm rot="18900000">
                <a:off x="3910573" y="4999850"/>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3" name="Group 42">
              <a:extLst>
                <a:ext uri="{FF2B5EF4-FFF2-40B4-BE49-F238E27FC236}">
                  <a16:creationId xmlns:a16="http://schemas.microsoft.com/office/drawing/2014/main" id="{FB44DE48-6997-41F0-B70C-F582FC35858B}"/>
                </a:ext>
              </a:extLst>
            </p:cNvPr>
            <p:cNvGrpSpPr/>
            <p:nvPr/>
          </p:nvGrpSpPr>
          <p:grpSpPr>
            <a:xfrm>
              <a:off x="5551122" y="3586606"/>
              <a:ext cx="59960" cy="359098"/>
              <a:chOff x="3910573" y="4700712"/>
              <a:chExt cx="59960" cy="359098"/>
            </a:xfrm>
          </p:grpSpPr>
          <p:sp>
            <p:nvSpPr>
              <p:cNvPr id="44" name="Rectangle 43">
                <a:extLst>
                  <a:ext uri="{FF2B5EF4-FFF2-40B4-BE49-F238E27FC236}">
                    <a16:creationId xmlns:a16="http://schemas.microsoft.com/office/drawing/2014/main" id="{A96FBD96-6A29-452F-AAAE-9360ADE94AE3}"/>
                  </a:ext>
                </a:extLst>
              </p:cNvPr>
              <p:cNvSpPr/>
              <p:nvPr/>
            </p:nvSpPr>
            <p:spPr>
              <a:xfrm rot="18900000">
                <a:off x="3910573" y="4852087"/>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15BE9202-5FC3-4C4F-BD88-6E933DED1F05}"/>
                  </a:ext>
                </a:extLst>
              </p:cNvPr>
              <p:cNvSpPr/>
              <p:nvPr/>
            </p:nvSpPr>
            <p:spPr>
              <a:xfrm rot="18900000">
                <a:off x="3910573" y="4700712"/>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5579C723-7728-48EC-B4C5-89E459E32C5B}"/>
                  </a:ext>
                </a:extLst>
              </p:cNvPr>
              <p:cNvSpPr/>
              <p:nvPr/>
            </p:nvSpPr>
            <p:spPr>
              <a:xfrm rot="18900000">
                <a:off x="3910573" y="4999850"/>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4" name="Picture 3">
            <a:extLst>
              <a:ext uri="{FF2B5EF4-FFF2-40B4-BE49-F238E27FC236}">
                <a16:creationId xmlns:a16="http://schemas.microsoft.com/office/drawing/2014/main" id="{736CFC29-4460-412F-9E78-0A9B2F9CED8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362"/>
          <a:stretch/>
        </p:blipFill>
        <p:spPr>
          <a:xfrm>
            <a:off x="539750" y="1598216"/>
            <a:ext cx="3585938" cy="3347370"/>
          </a:xfrm>
          <a:prstGeom prst="rect">
            <a:avLst/>
          </a:prstGeom>
        </p:spPr>
      </p:pic>
      <p:sp>
        <p:nvSpPr>
          <p:cNvPr id="10" name="Text 1">
            <a:extLst>
              <a:ext uri="{FF2B5EF4-FFF2-40B4-BE49-F238E27FC236}">
                <a16:creationId xmlns:a16="http://schemas.microsoft.com/office/drawing/2014/main" id="{51475DC7-D5A8-49D0-948A-A7FBC59F82E8}"/>
              </a:ext>
            </a:extLst>
          </p:cNvPr>
          <p:cNvSpPr/>
          <p:nvPr/>
        </p:nvSpPr>
        <p:spPr>
          <a:xfrm>
            <a:off x="5027393" y="1718956"/>
            <a:ext cx="3213772" cy="1107996"/>
          </a:xfrm>
          <a:prstGeom prst="rect">
            <a:avLst/>
          </a:prstGeom>
          <a:solidFill>
            <a:schemeClr val="bg1"/>
          </a:solidFill>
        </p:spPr>
        <p:txBody>
          <a:bodyPr wrap="square" lIns="0" tIns="0" rIns="0" bIns="0">
            <a:spAutoFit/>
          </a:bodyPr>
          <a:lstStyle/>
          <a:p>
            <a:r>
              <a:rPr lang="en-GB" dirty="0"/>
              <a:t>During wartime, entertainment was important for maintaining </a:t>
            </a:r>
            <a:r>
              <a:rPr lang="en-GB" b="1" dirty="0">
                <a:solidFill>
                  <a:srgbClr val="CA095B"/>
                </a:solidFill>
              </a:rPr>
              <a:t>morale</a:t>
            </a:r>
            <a:r>
              <a:rPr lang="en-GB" dirty="0"/>
              <a:t>. Many people listened to music on the radio. </a:t>
            </a:r>
          </a:p>
        </p:txBody>
      </p:sp>
      <p:sp>
        <p:nvSpPr>
          <p:cNvPr id="8" name="Arc 1">
            <a:extLst>
              <a:ext uri="{FF2B5EF4-FFF2-40B4-BE49-F238E27FC236}">
                <a16:creationId xmlns:a16="http://schemas.microsoft.com/office/drawing/2014/main" id="{40B96AC8-210D-428A-A5CB-B6F18252E47B}"/>
              </a:ext>
            </a:extLst>
          </p:cNvPr>
          <p:cNvSpPr/>
          <p:nvPr/>
        </p:nvSpPr>
        <p:spPr>
          <a:xfrm rot="504480">
            <a:off x="3341798" y="2489250"/>
            <a:ext cx="750560" cy="750560"/>
          </a:xfrm>
          <a:prstGeom prst="arc">
            <a:avLst/>
          </a:prstGeom>
          <a:ln w="57150" cap="rnd">
            <a:solidFill>
              <a:srgbClr val="BAD1B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9" name="Arc 2">
            <a:extLst>
              <a:ext uri="{FF2B5EF4-FFF2-40B4-BE49-F238E27FC236}">
                <a16:creationId xmlns:a16="http://schemas.microsoft.com/office/drawing/2014/main" id="{772E8916-364E-4CCE-BB11-F60EFD47F4A2}"/>
              </a:ext>
            </a:extLst>
          </p:cNvPr>
          <p:cNvSpPr/>
          <p:nvPr/>
        </p:nvSpPr>
        <p:spPr>
          <a:xfrm rot="504480">
            <a:off x="2882735" y="2078580"/>
            <a:ext cx="1604804" cy="1604804"/>
          </a:xfrm>
          <a:prstGeom prst="arc">
            <a:avLst/>
          </a:prstGeom>
          <a:ln w="57150" cap="rnd">
            <a:solidFill>
              <a:srgbClr val="BAD1B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Arc 3">
            <a:extLst>
              <a:ext uri="{FF2B5EF4-FFF2-40B4-BE49-F238E27FC236}">
                <a16:creationId xmlns:a16="http://schemas.microsoft.com/office/drawing/2014/main" id="{3EDBE9AB-522F-4B3E-8226-B2957B78052D}"/>
              </a:ext>
            </a:extLst>
          </p:cNvPr>
          <p:cNvSpPr/>
          <p:nvPr/>
        </p:nvSpPr>
        <p:spPr>
          <a:xfrm rot="504480">
            <a:off x="2392549" y="1656342"/>
            <a:ext cx="2478056" cy="2478056"/>
          </a:xfrm>
          <a:prstGeom prst="arc">
            <a:avLst/>
          </a:prstGeom>
          <a:ln w="57150" cap="rnd">
            <a:solidFill>
              <a:srgbClr val="BAD1B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Text 1">
            <a:extLst>
              <a:ext uri="{FF2B5EF4-FFF2-40B4-BE49-F238E27FC236}">
                <a16:creationId xmlns:a16="http://schemas.microsoft.com/office/drawing/2014/main" id="{57FC64AC-972E-49EB-8A97-283CCEBE28B5}"/>
              </a:ext>
            </a:extLst>
          </p:cNvPr>
          <p:cNvSpPr/>
          <p:nvPr/>
        </p:nvSpPr>
        <p:spPr>
          <a:xfrm>
            <a:off x="5021247" y="3017004"/>
            <a:ext cx="2919046" cy="1661993"/>
          </a:xfrm>
          <a:prstGeom prst="rect">
            <a:avLst/>
          </a:prstGeom>
          <a:solidFill>
            <a:schemeClr val="bg1"/>
          </a:solidFill>
        </p:spPr>
        <p:txBody>
          <a:bodyPr wrap="square" lIns="0" tIns="0" rIns="0" bIns="0">
            <a:spAutoFit/>
          </a:bodyPr>
          <a:lstStyle/>
          <a:p>
            <a:r>
              <a:rPr lang="en-GB" dirty="0"/>
              <a:t>The BBC began broadcasting ‘Music While You Work’. The idea was to play non-stop music to help workers become more productive and keep spirits high.</a:t>
            </a:r>
          </a:p>
        </p:txBody>
      </p:sp>
      <p:sp>
        <p:nvSpPr>
          <p:cNvPr id="33" name="Arc 1">
            <a:extLst>
              <a:ext uri="{FF2B5EF4-FFF2-40B4-BE49-F238E27FC236}">
                <a16:creationId xmlns:a16="http://schemas.microsoft.com/office/drawing/2014/main" id="{C5A2F5BA-4573-4F38-8871-84F0FE077867}"/>
              </a:ext>
            </a:extLst>
          </p:cNvPr>
          <p:cNvSpPr/>
          <p:nvPr/>
        </p:nvSpPr>
        <p:spPr>
          <a:xfrm rot="5148732">
            <a:off x="3346031" y="2567442"/>
            <a:ext cx="750560" cy="750560"/>
          </a:xfrm>
          <a:prstGeom prst="arc">
            <a:avLst/>
          </a:prstGeom>
          <a:ln w="57150" cap="rnd">
            <a:solidFill>
              <a:srgbClr val="BAD1B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5" name="Arc 2">
            <a:extLst>
              <a:ext uri="{FF2B5EF4-FFF2-40B4-BE49-F238E27FC236}">
                <a16:creationId xmlns:a16="http://schemas.microsoft.com/office/drawing/2014/main" id="{3FDAD5D4-0698-455B-972E-A243A62E860D}"/>
              </a:ext>
            </a:extLst>
          </p:cNvPr>
          <p:cNvSpPr/>
          <p:nvPr/>
        </p:nvSpPr>
        <p:spPr>
          <a:xfrm rot="5148732">
            <a:off x="2875341" y="2149533"/>
            <a:ext cx="1604804" cy="1604804"/>
          </a:xfrm>
          <a:prstGeom prst="arc">
            <a:avLst/>
          </a:prstGeom>
          <a:ln w="57150" cap="rnd">
            <a:solidFill>
              <a:srgbClr val="BAD1B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6" name="Arc 3">
            <a:extLst>
              <a:ext uri="{FF2B5EF4-FFF2-40B4-BE49-F238E27FC236}">
                <a16:creationId xmlns:a16="http://schemas.microsoft.com/office/drawing/2014/main" id="{A253E567-FA5E-488C-A6AF-68BBB5821634}"/>
              </a:ext>
            </a:extLst>
          </p:cNvPr>
          <p:cNvSpPr/>
          <p:nvPr/>
        </p:nvSpPr>
        <p:spPr>
          <a:xfrm rot="5148732">
            <a:off x="2392549" y="1727109"/>
            <a:ext cx="2478056" cy="2478056"/>
          </a:xfrm>
          <a:prstGeom prst="arc">
            <a:avLst/>
          </a:prstGeom>
          <a:ln w="57150" cap="rnd">
            <a:solidFill>
              <a:srgbClr val="BAD1B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2" name="Definition">
            <a:extLst>
              <a:ext uri="{FF2B5EF4-FFF2-40B4-BE49-F238E27FC236}">
                <a16:creationId xmlns:a16="http://schemas.microsoft.com/office/drawing/2014/main" id="{7BFB7AA9-9C96-4A03-8E43-E7EBB9D18D0A}"/>
              </a:ext>
            </a:extLst>
          </p:cNvPr>
          <p:cNvSpPr/>
          <p:nvPr/>
        </p:nvSpPr>
        <p:spPr>
          <a:xfrm>
            <a:off x="4734680" y="4897479"/>
            <a:ext cx="3653670" cy="1150528"/>
          </a:xfrm>
          <a:prstGeom prst="plus">
            <a:avLst>
              <a:gd name="adj" fmla="val 11137"/>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0000" rIns="360000" rtlCol="0" anchor="ctr"/>
          <a:lstStyle/>
          <a:p>
            <a:r>
              <a:rPr lang="en-GB" b="1" dirty="0">
                <a:solidFill>
                  <a:schemeClr val="bg1"/>
                </a:solidFill>
              </a:rPr>
              <a:t>morale: </a:t>
            </a:r>
            <a:r>
              <a:rPr lang="en-GB" dirty="0">
                <a:solidFill>
                  <a:schemeClr val="bg1"/>
                </a:solidFill>
              </a:rPr>
              <a:t>The confidence and enthusiasm of a person or group at a particular time.</a:t>
            </a:r>
          </a:p>
        </p:txBody>
      </p:sp>
    </p:spTree>
    <p:extLst>
      <p:ext uri="{BB962C8B-B14F-4D97-AF65-F5344CB8AC3E}">
        <p14:creationId xmlns:p14="http://schemas.microsoft.com/office/powerpoint/2010/main" val="1925833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50"/>
                                        <p:tgtEl>
                                          <p:spTgt spid="8"/>
                                        </p:tgtEl>
                                      </p:cBhvr>
                                    </p:animEffect>
                                  </p:childTnLst>
                                </p:cTn>
                              </p:par>
                            </p:childTnLst>
                          </p:cTn>
                        </p:par>
                        <p:par>
                          <p:cTn id="8" fill="hold">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250"/>
                                        <p:tgtEl>
                                          <p:spTgt spid="29"/>
                                        </p:tgtEl>
                                      </p:cBhvr>
                                    </p:animEffect>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250"/>
                                        <p:tgtEl>
                                          <p:spTgt spid="30"/>
                                        </p:tgtEl>
                                      </p:cBhvr>
                                    </p:animEffect>
                                  </p:childTnLst>
                                </p:cTn>
                              </p:par>
                            </p:childTnLst>
                          </p:cTn>
                        </p:par>
                        <p:par>
                          <p:cTn id="16" fill="hold">
                            <p:stCondLst>
                              <p:cond delay="75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25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p:tgtEl>
                                          <p:spTgt spid="32"/>
                                        </p:tgtEl>
                                        <p:attrNameLst>
                                          <p:attrName>ppt_y</p:attrName>
                                        </p:attrNameLst>
                                      </p:cBhvr>
                                      <p:tavLst>
                                        <p:tav tm="0">
                                          <p:val>
                                            <p:strVal val="#ppt_y+#ppt_h*1.125000"/>
                                          </p:val>
                                        </p:tav>
                                        <p:tav tm="100000">
                                          <p:val>
                                            <p:strVal val="#ppt_y"/>
                                          </p:val>
                                        </p:tav>
                                      </p:tavLst>
                                    </p:anim>
                                    <p:animEffect transition="in" filter="wipe(up)">
                                      <p:cBhvr>
                                        <p:cTn id="24" dur="500"/>
                                        <p:tgtEl>
                                          <p:spTgt spid="3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1" nodeType="clickEffect">
                                  <p:stCondLst>
                                    <p:cond delay="0"/>
                                  </p:stCondLst>
                                  <p:childTnLst>
                                    <p:animEffect transition="out" filter="fade">
                                      <p:cBhvr>
                                        <p:cTn id="28" dur="250"/>
                                        <p:tgtEl>
                                          <p:spTgt spid="8"/>
                                        </p:tgtEl>
                                      </p:cBhvr>
                                    </p:animEffect>
                                    <p:set>
                                      <p:cBhvr>
                                        <p:cTn id="29" dur="1" fill="hold">
                                          <p:stCondLst>
                                            <p:cond delay="249"/>
                                          </p:stCondLst>
                                        </p:cTn>
                                        <p:tgtEl>
                                          <p:spTgt spid="8"/>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250"/>
                                        <p:tgtEl>
                                          <p:spTgt spid="29"/>
                                        </p:tgtEl>
                                      </p:cBhvr>
                                    </p:animEffect>
                                    <p:set>
                                      <p:cBhvr>
                                        <p:cTn id="32" dur="1" fill="hold">
                                          <p:stCondLst>
                                            <p:cond delay="249"/>
                                          </p:stCondLst>
                                        </p:cTn>
                                        <p:tgtEl>
                                          <p:spTgt spid="29"/>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250"/>
                                        <p:tgtEl>
                                          <p:spTgt spid="30"/>
                                        </p:tgtEl>
                                      </p:cBhvr>
                                    </p:animEffect>
                                    <p:set>
                                      <p:cBhvr>
                                        <p:cTn id="35" dur="1" fill="hold">
                                          <p:stCondLst>
                                            <p:cond delay="249"/>
                                          </p:stCondLst>
                                        </p:cTn>
                                        <p:tgtEl>
                                          <p:spTgt spid="30"/>
                                        </p:tgtEl>
                                        <p:attrNameLst>
                                          <p:attrName>style.visibility</p:attrName>
                                        </p:attrNameLst>
                                      </p:cBhvr>
                                      <p:to>
                                        <p:strVal val="hidden"/>
                                      </p:to>
                                    </p:set>
                                  </p:childTnLst>
                                </p:cTn>
                              </p:par>
                              <p:par>
                                <p:cTn id="36" presetID="10" presetClass="entr" presetSubtype="0"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250"/>
                                        <p:tgtEl>
                                          <p:spTgt spid="33"/>
                                        </p:tgtEl>
                                      </p:cBhvr>
                                    </p:animEffect>
                                  </p:childTnLst>
                                </p:cTn>
                              </p:par>
                            </p:childTnLst>
                          </p:cTn>
                        </p:par>
                        <p:par>
                          <p:cTn id="39" fill="hold">
                            <p:stCondLst>
                              <p:cond delay="25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250"/>
                                        <p:tgtEl>
                                          <p:spTgt spid="35"/>
                                        </p:tgtEl>
                                      </p:cBhvr>
                                    </p:animEffect>
                                  </p:childTnLst>
                                </p:cTn>
                              </p:par>
                            </p:childTnLst>
                          </p:cTn>
                        </p:par>
                        <p:par>
                          <p:cTn id="43" fill="hold">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250"/>
                                        <p:tgtEl>
                                          <p:spTgt spid="36"/>
                                        </p:tgtEl>
                                      </p:cBhvr>
                                    </p:animEffect>
                                  </p:childTnLst>
                                </p:cTn>
                              </p:par>
                            </p:childTnLst>
                          </p:cTn>
                        </p:par>
                        <p:par>
                          <p:cTn id="47" fill="hold">
                            <p:stCondLst>
                              <p:cond delay="750"/>
                            </p:stCondLst>
                            <p:childTnLst>
                              <p:par>
                                <p:cTn id="48" presetID="10" presetClass="entr" presetSubtype="0"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250"/>
                                        <p:tgtEl>
                                          <p:spTgt spid="31"/>
                                        </p:tgtEl>
                                      </p:cBhvr>
                                    </p:animEffec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nodeType="click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fade">
                                      <p:cBhvr>
                                        <p:cTn id="55" dur="1000"/>
                                        <p:tgtEl>
                                          <p:spTgt spid="3"/>
                                        </p:tgtEl>
                                      </p:cBhvr>
                                    </p:animEffect>
                                    <p:anim calcmode="lin" valueType="num">
                                      <p:cBhvr>
                                        <p:cTn id="56" dur="1000" fill="hold"/>
                                        <p:tgtEl>
                                          <p:spTgt spid="3"/>
                                        </p:tgtEl>
                                        <p:attrNameLst>
                                          <p:attrName>ppt_x</p:attrName>
                                        </p:attrNameLst>
                                      </p:cBhvr>
                                      <p:tavLst>
                                        <p:tav tm="0">
                                          <p:val>
                                            <p:strVal val="#ppt_x"/>
                                          </p:val>
                                        </p:tav>
                                        <p:tav tm="100000">
                                          <p:val>
                                            <p:strVal val="#ppt_x"/>
                                          </p:val>
                                        </p:tav>
                                      </p:tavLst>
                                    </p:anim>
                                    <p:anim calcmode="lin" valueType="num">
                                      <p:cBhvr>
                                        <p:cTn id="5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8" grpId="1" animBg="1"/>
      <p:bldP spid="29" grpId="0" animBg="1"/>
      <p:bldP spid="29" grpId="1" animBg="1"/>
      <p:bldP spid="30" grpId="0" animBg="1"/>
      <p:bldP spid="30" grpId="1" animBg="1"/>
      <p:bldP spid="31" grpId="0" animBg="1"/>
      <p:bldP spid="33" grpId="0" animBg="1"/>
      <p:bldP spid="35" grpId="0" animBg="1"/>
      <p:bldP spid="36" grpId="0" animBg="1"/>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Title block">
            <a:extLst>
              <a:ext uri="{FF2B5EF4-FFF2-40B4-BE49-F238E27FC236}">
                <a16:creationId xmlns:a16="http://schemas.microsoft.com/office/drawing/2014/main" id="{35E52D4B-B287-4ABD-99CE-5BC5F83FCD29}"/>
              </a:ext>
            </a:extLst>
          </p:cNvPr>
          <p:cNvGrpSpPr/>
          <p:nvPr/>
        </p:nvGrpSpPr>
        <p:grpSpPr>
          <a:xfrm>
            <a:off x="539750" y="559254"/>
            <a:ext cx="8064500" cy="752101"/>
            <a:chOff x="539750" y="559254"/>
            <a:chExt cx="8064500" cy="752101"/>
          </a:xfrm>
        </p:grpSpPr>
        <p:sp>
          <p:nvSpPr>
            <p:cNvPr id="19" name="Cross 18">
              <a:extLst>
                <a:ext uri="{FF2B5EF4-FFF2-40B4-BE49-F238E27FC236}">
                  <a16:creationId xmlns:a16="http://schemas.microsoft.com/office/drawing/2014/main" id="{8ABC9BB3-CA47-45F5-B59B-B4CB3E6F97E0}"/>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Freeform: Shape 22">
              <a:extLst>
                <a:ext uri="{FF2B5EF4-FFF2-40B4-BE49-F238E27FC236}">
                  <a16:creationId xmlns:a16="http://schemas.microsoft.com/office/drawing/2014/main" id="{16B15934-76DD-4490-9CC4-C906B04AC60F}"/>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4" name="Freeform: Shape 23">
              <a:extLst>
                <a:ext uri="{FF2B5EF4-FFF2-40B4-BE49-F238E27FC236}">
                  <a16:creationId xmlns:a16="http://schemas.microsoft.com/office/drawing/2014/main" id="{68D2403C-0E32-471D-8DD2-F772A68AE7F4}"/>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5" name="Rectangle 24">
              <a:extLst>
                <a:ext uri="{FF2B5EF4-FFF2-40B4-BE49-F238E27FC236}">
                  <a16:creationId xmlns:a16="http://schemas.microsoft.com/office/drawing/2014/main" id="{646E3063-F870-4510-B0AC-8BED75829A83}"/>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FDEDE4DC-697F-4B86-BED0-A0FF71184C12}"/>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 name="Picture">
            <a:extLst>
              <a:ext uri="{FF2B5EF4-FFF2-40B4-BE49-F238E27FC236}">
                <a16:creationId xmlns:a16="http://schemas.microsoft.com/office/drawing/2014/main" id="{99053245-516F-4A16-8149-4A2E252F154F}"/>
              </a:ext>
            </a:extLst>
          </p:cNvPr>
          <p:cNvGrpSpPr/>
          <p:nvPr/>
        </p:nvGrpSpPr>
        <p:grpSpPr>
          <a:xfrm>
            <a:off x="3632203" y="1466504"/>
            <a:ext cx="4971839" cy="4842219"/>
            <a:chOff x="3632203" y="1466504"/>
            <a:chExt cx="4971839" cy="4842219"/>
          </a:xfrm>
        </p:grpSpPr>
        <p:pic>
          <p:nvPicPr>
            <p:cNvPr id="3" name="Picture 2">
              <a:extLst>
                <a:ext uri="{FF2B5EF4-FFF2-40B4-BE49-F238E27FC236}">
                  <a16:creationId xmlns:a16="http://schemas.microsoft.com/office/drawing/2014/main" id="{E02E2E3E-643F-45EA-B3BF-94CEFA13576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50295" y="1466504"/>
              <a:ext cx="4653747" cy="3684616"/>
            </a:xfrm>
            <a:prstGeom prst="rect">
              <a:avLst/>
            </a:prstGeom>
          </p:spPr>
        </p:pic>
        <p:sp>
          <p:nvSpPr>
            <p:cNvPr id="22" name="Freeform: Shape 21">
              <a:extLst>
                <a:ext uri="{FF2B5EF4-FFF2-40B4-BE49-F238E27FC236}">
                  <a16:creationId xmlns:a16="http://schemas.microsoft.com/office/drawing/2014/main" id="{CEA2A796-DE90-4CDD-8F93-D8DB57A813B8}"/>
                </a:ext>
              </a:extLst>
            </p:cNvPr>
            <p:cNvSpPr/>
            <p:nvPr/>
          </p:nvSpPr>
          <p:spPr>
            <a:xfrm rot="5400000" flipV="1">
              <a:off x="3409779" y="1688928"/>
              <a:ext cx="882996" cy="438148"/>
            </a:xfrm>
            <a:custGeom>
              <a:avLst/>
              <a:gdLst>
                <a:gd name="connsiteX0" fmla="*/ 0 w 882996"/>
                <a:gd name="connsiteY0" fmla="*/ 0 h 438148"/>
                <a:gd name="connsiteX1" fmla="*/ 0 w 882996"/>
                <a:gd name="connsiteY1" fmla="*/ 438148 h 438148"/>
                <a:gd name="connsiteX2" fmla="*/ 882996 w 882996"/>
                <a:gd name="connsiteY2" fmla="*/ 438148 h 438148"/>
                <a:gd name="connsiteX3" fmla="*/ 882996 w 882996"/>
                <a:gd name="connsiteY3" fmla="*/ 266972 h 438148"/>
                <a:gd name="connsiteX4" fmla="*/ 301029 w 882996"/>
                <a:gd name="connsiteY4" fmla="*/ 60271 h 438148"/>
                <a:gd name="connsiteX5" fmla="*/ 322436 w 882996"/>
                <a:gd name="connsiteY5" fmla="*/ 0 h 438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2996" h="438148">
                  <a:moveTo>
                    <a:pt x="0" y="0"/>
                  </a:moveTo>
                  <a:lnTo>
                    <a:pt x="0" y="438148"/>
                  </a:lnTo>
                  <a:lnTo>
                    <a:pt x="882996" y="438148"/>
                  </a:lnTo>
                  <a:lnTo>
                    <a:pt x="882996" y="266972"/>
                  </a:lnTo>
                  <a:lnTo>
                    <a:pt x="301029" y="60271"/>
                  </a:lnTo>
                  <a:lnTo>
                    <a:pt x="322436" y="0"/>
                  </a:lnTo>
                  <a:close/>
                </a:path>
              </a:pathLst>
            </a:custGeom>
            <a:gradFill>
              <a:gsLst>
                <a:gs pos="79000">
                  <a:srgbClr val="A0A0A0"/>
                </a:gs>
                <a:gs pos="100000">
                  <a:srgbClr val="A0A0A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8" name="Freeform: Shape 17">
              <a:extLst>
                <a:ext uri="{FF2B5EF4-FFF2-40B4-BE49-F238E27FC236}">
                  <a16:creationId xmlns:a16="http://schemas.microsoft.com/office/drawing/2014/main" id="{3851A546-629C-4F6A-8258-CB82E5A7E8E2}"/>
                </a:ext>
              </a:extLst>
            </p:cNvPr>
            <p:cNvSpPr/>
            <p:nvPr/>
          </p:nvSpPr>
          <p:spPr>
            <a:xfrm rot="10800000">
              <a:off x="4282439" y="4823466"/>
              <a:ext cx="4321602" cy="1485257"/>
            </a:xfrm>
            <a:custGeom>
              <a:avLst/>
              <a:gdLst>
                <a:gd name="connsiteX0" fmla="*/ 4321602 w 4321602"/>
                <a:gd name="connsiteY0" fmla="*/ 1485257 h 1485257"/>
                <a:gd name="connsiteX1" fmla="*/ 0 w 4321602"/>
                <a:gd name="connsiteY1" fmla="*/ 1485257 h 1485257"/>
                <a:gd name="connsiteX2" fmla="*/ 0 w 4321602"/>
                <a:gd name="connsiteY2" fmla="*/ 0 h 1485257"/>
                <a:gd name="connsiteX3" fmla="*/ 4286671 w 4321602"/>
                <a:gd name="connsiteY3" fmla="*/ 0 h 1485257"/>
                <a:gd name="connsiteX4" fmla="*/ 4321602 w 4321602"/>
                <a:gd name="connsiteY4" fmla="*/ 374343 h 1485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1602" h="1485257">
                  <a:moveTo>
                    <a:pt x="4321602" y="1485257"/>
                  </a:moveTo>
                  <a:lnTo>
                    <a:pt x="0" y="1485257"/>
                  </a:lnTo>
                  <a:lnTo>
                    <a:pt x="0" y="0"/>
                  </a:lnTo>
                  <a:lnTo>
                    <a:pt x="4286671" y="0"/>
                  </a:lnTo>
                  <a:lnTo>
                    <a:pt x="4321602" y="374343"/>
                  </a:lnTo>
                  <a:close/>
                </a:path>
              </a:pathLst>
            </a:custGeom>
            <a:gradFill>
              <a:gsLst>
                <a:gs pos="79000">
                  <a:srgbClr val="333333"/>
                </a:gs>
                <a:gs pos="100000">
                  <a:srgbClr val="333333">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sp>
        <p:nvSpPr>
          <p:cNvPr id="21" name="Title 20"/>
          <p:cNvSpPr>
            <a:spLocks noGrp="1"/>
          </p:cNvSpPr>
          <p:nvPr>
            <p:ph type="title"/>
          </p:nvPr>
        </p:nvSpPr>
        <p:spPr/>
        <p:txBody>
          <a:bodyPr/>
          <a:lstStyle/>
          <a:p>
            <a:r>
              <a:rPr lang="en-GB" sz="3600" dirty="0">
                <a:latin typeface="+mn-lt"/>
              </a:rPr>
              <a:t>Big Band Music</a:t>
            </a:r>
          </a:p>
        </p:txBody>
      </p:sp>
      <p:sp>
        <p:nvSpPr>
          <p:cNvPr id="13" name="Text 2">
            <a:extLst>
              <a:ext uri="{FF2B5EF4-FFF2-40B4-BE49-F238E27FC236}">
                <a16:creationId xmlns:a16="http://schemas.microsoft.com/office/drawing/2014/main" id="{BF0726C9-EB09-4843-815C-88EF00853733}"/>
              </a:ext>
            </a:extLst>
          </p:cNvPr>
          <p:cNvSpPr/>
          <p:nvPr/>
        </p:nvSpPr>
        <p:spPr>
          <a:xfrm>
            <a:off x="770842" y="1683196"/>
            <a:ext cx="2559587" cy="4308872"/>
          </a:xfrm>
          <a:prstGeom prst="rect">
            <a:avLst/>
          </a:prstGeom>
          <a:solidFill>
            <a:schemeClr val="bg1"/>
          </a:solidFill>
        </p:spPr>
        <p:txBody>
          <a:bodyPr wrap="square" lIns="0" tIns="0" rIns="0" bIns="0">
            <a:spAutoFit/>
          </a:bodyPr>
          <a:lstStyle/>
          <a:p>
            <a:pPr>
              <a:spcAft>
                <a:spcPts val="1200"/>
              </a:spcAft>
            </a:pPr>
            <a:r>
              <a:rPr lang="en-GB" dirty="0"/>
              <a:t>Big band music became popular in the 1940s. It was music that you could easily dance to and involved a big band and a bandleader.</a:t>
            </a:r>
          </a:p>
          <a:p>
            <a:pPr>
              <a:spcAft>
                <a:spcPts val="1200"/>
              </a:spcAft>
            </a:pPr>
            <a:r>
              <a:rPr lang="en-GB" dirty="0"/>
              <a:t>Bandleaders led </a:t>
            </a:r>
            <a:br>
              <a:rPr lang="en-GB" dirty="0"/>
            </a:br>
            <a:r>
              <a:rPr lang="en-GB" b="1" dirty="0">
                <a:solidFill>
                  <a:srgbClr val="CA095B"/>
                </a:solidFill>
              </a:rPr>
              <a:t>musical ensembles</a:t>
            </a:r>
            <a:r>
              <a:rPr lang="en-GB" b="1" dirty="0">
                <a:solidFill>
                  <a:srgbClr val="009640"/>
                </a:solidFill>
              </a:rPr>
              <a:t> </a:t>
            </a:r>
            <a:br>
              <a:rPr lang="en-GB" b="1" dirty="0">
                <a:solidFill>
                  <a:srgbClr val="009640"/>
                </a:solidFill>
              </a:rPr>
            </a:br>
            <a:r>
              <a:rPr lang="en-GB" dirty="0"/>
              <a:t>with at least ten members. There were saxophones, trumpets, trombones and other instruments, such as </a:t>
            </a:r>
            <a:br>
              <a:rPr lang="en-GB" dirty="0"/>
            </a:br>
            <a:r>
              <a:rPr lang="en-GB" dirty="0"/>
              <a:t>the piano, double bass, drums and guitar.</a:t>
            </a:r>
          </a:p>
        </p:txBody>
      </p:sp>
      <p:pic>
        <p:nvPicPr>
          <p:cNvPr id="5" name="Picture 4">
            <a:extLst>
              <a:ext uri="{FF2B5EF4-FFF2-40B4-BE49-F238E27FC236}">
                <a16:creationId xmlns:a16="http://schemas.microsoft.com/office/drawing/2014/main" id="{D0190D24-E46E-4B27-A19D-6156A75661E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3370728" y="1470320"/>
            <a:ext cx="1558888" cy="4842221"/>
          </a:xfrm>
          <a:prstGeom prst="rect">
            <a:avLst/>
          </a:prstGeom>
          <a:effectLst>
            <a:outerShdw dist="76200" dir="10800000" algn="r" rotWithShape="0">
              <a:prstClr val="black">
                <a:alpha val="20000"/>
              </a:prstClr>
            </a:outerShdw>
          </a:effectLst>
        </p:spPr>
      </p:pic>
      <p:sp>
        <p:nvSpPr>
          <p:cNvPr id="16" name="Definition">
            <a:extLst>
              <a:ext uri="{FF2B5EF4-FFF2-40B4-BE49-F238E27FC236}">
                <a16:creationId xmlns:a16="http://schemas.microsoft.com/office/drawing/2014/main" id="{E8219CD9-8B82-48E0-AF77-5D15D3A3F6B0}"/>
              </a:ext>
            </a:extLst>
          </p:cNvPr>
          <p:cNvSpPr/>
          <p:nvPr/>
        </p:nvSpPr>
        <p:spPr>
          <a:xfrm>
            <a:off x="4719488" y="4922790"/>
            <a:ext cx="3653670" cy="1150528"/>
          </a:xfrm>
          <a:prstGeom prst="plus">
            <a:avLst>
              <a:gd name="adj" fmla="val 11137"/>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0000" rIns="360000" rtlCol="0" anchor="ctr"/>
          <a:lstStyle/>
          <a:p>
            <a:r>
              <a:rPr lang="en-GB" b="1" dirty="0">
                <a:solidFill>
                  <a:schemeClr val="bg1"/>
                </a:solidFill>
              </a:rPr>
              <a:t>musical ensemble: </a:t>
            </a:r>
            <a:r>
              <a:rPr lang="en-GB" dirty="0">
                <a:solidFill>
                  <a:schemeClr val="bg1"/>
                </a:solidFill>
              </a:rPr>
              <a:t>A group of musicians who perform instrumental or vocal music.</a:t>
            </a:r>
          </a:p>
        </p:txBody>
      </p:sp>
    </p:spTree>
    <p:extLst>
      <p:ext uri="{BB962C8B-B14F-4D97-AF65-F5344CB8AC3E}">
        <p14:creationId xmlns:p14="http://schemas.microsoft.com/office/powerpoint/2010/main" val="86832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p:tgtEl>
                                          <p:spTgt spid="16"/>
                                        </p:tgtEl>
                                        <p:attrNameLst>
                                          <p:attrName>ppt_y</p:attrName>
                                        </p:attrNameLst>
                                      </p:cBhvr>
                                      <p:tavLst>
                                        <p:tav tm="0">
                                          <p:val>
                                            <p:strVal val="#ppt_y+#ppt_h*1.125000"/>
                                          </p:val>
                                        </p:tav>
                                        <p:tav tm="100000">
                                          <p:val>
                                            <p:strVal val="#ppt_y"/>
                                          </p:val>
                                        </p:tav>
                                      </p:tavLst>
                                    </p:anim>
                                    <p:animEffect transition="in" filter="wipe(up)">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Title block">
            <a:extLst>
              <a:ext uri="{FF2B5EF4-FFF2-40B4-BE49-F238E27FC236}">
                <a16:creationId xmlns:a16="http://schemas.microsoft.com/office/drawing/2014/main" id="{4E7945E1-FA94-4593-AF4F-0B646BBD310C}"/>
              </a:ext>
            </a:extLst>
          </p:cNvPr>
          <p:cNvGrpSpPr/>
          <p:nvPr/>
        </p:nvGrpSpPr>
        <p:grpSpPr>
          <a:xfrm>
            <a:off x="539750" y="559254"/>
            <a:ext cx="8064500" cy="752101"/>
            <a:chOff x="539750" y="559254"/>
            <a:chExt cx="8064500" cy="752101"/>
          </a:xfrm>
        </p:grpSpPr>
        <p:sp>
          <p:nvSpPr>
            <p:cNvPr id="47" name="Cross 46">
              <a:extLst>
                <a:ext uri="{FF2B5EF4-FFF2-40B4-BE49-F238E27FC236}">
                  <a16:creationId xmlns:a16="http://schemas.microsoft.com/office/drawing/2014/main" id="{162D8213-6426-433B-9A02-E6FEEDB80E72}"/>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Freeform: Shape 47">
              <a:extLst>
                <a:ext uri="{FF2B5EF4-FFF2-40B4-BE49-F238E27FC236}">
                  <a16:creationId xmlns:a16="http://schemas.microsoft.com/office/drawing/2014/main" id="{BB72DBD8-7BDE-45A1-93B7-F2D13B253CD6}"/>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49" name="Freeform: Shape 48">
              <a:extLst>
                <a:ext uri="{FF2B5EF4-FFF2-40B4-BE49-F238E27FC236}">
                  <a16:creationId xmlns:a16="http://schemas.microsoft.com/office/drawing/2014/main" id="{6508E31F-4797-4363-9BF6-E3D3D985E1BD}"/>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50" name="Rectangle 49">
              <a:extLst>
                <a:ext uri="{FF2B5EF4-FFF2-40B4-BE49-F238E27FC236}">
                  <a16:creationId xmlns:a16="http://schemas.microsoft.com/office/drawing/2014/main" id="{0210582B-DDC3-46C6-9E24-81E6C0D4E199}"/>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a16="http://schemas.microsoft.com/office/drawing/2014/main" id="{B2C7E30C-6085-4243-9F82-33094C40A824}"/>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 name="Picture 3">
            <a:extLst>
              <a:ext uri="{FF2B5EF4-FFF2-40B4-BE49-F238E27FC236}">
                <a16:creationId xmlns:a16="http://schemas.microsoft.com/office/drawing/2014/main" id="{A0A6C280-DB1D-4B97-9AC3-A7C369D5403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1" y="1432457"/>
            <a:ext cx="6458390" cy="4876268"/>
          </a:xfrm>
          <a:prstGeom prst="rect">
            <a:avLst/>
          </a:prstGeom>
        </p:spPr>
      </p:pic>
      <p:sp>
        <p:nvSpPr>
          <p:cNvPr id="7" name="Rectangle 6">
            <a:extLst>
              <a:ext uri="{FF2B5EF4-FFF2-40B4-BE49-F238E27FC236}">
                <a16:creationId xmlns:a16="http://schemas.microsoft.com/office/drawing/2014/main" id="{E1758F96-3799-4F0D-B0E9-70F74F17EE28}"/>
              </a:ext>
            </a:extLst>
          </p:cNvPr>
          <p:cNvSpPr/>
          <p:nvPr/>
        </p:nvSpPr>
        <p:spPr>
          <a:xfrm rot="5400000">
            <a:off x="4004844" y="1709327"/>
            <a:ext cx="4876269" cy="4322530"/>
          </a:xfrm>
          <a:prstGeom prst="rect">
            <a:avLst/>
          </a:prstGeom>
          <a:gradFill>
            <a:gsLst>
              <a:gs pos="59000">
                <a:srgbClr val="E4E3E3"/>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Big Band Music</a:t>
            </a:r>
          </a:p>
        </p:txBody>
      </p:sp>
      <p:sp>
        <p:nvSpPr>
          <p:cNvPr id="13" name="Text 1">
            <a:extLst>
              <a:ext uri="{FF2B5EF4-FFF2-40B4-BE49-F238E27FC236}">
                <a16:creationId xmlns:a16="http://schemas.microsoft.com/office/drawing/2014/main" id="{BF0726C9-EB09-4843-815C-88EF00853733}"/>
              </a:ext>
            </a:extLst>
          </p:cNvPr>
          <p:cNvSpPr/>
          <p:nvPr/>
        </p:nvSpPr>
        <p:spPr>
          <a:xfrm>
            <a:off x="4567235" y="1866843"/>
            <a:ext cx="3545566" cy="2923877"/>
          </a:xfrm>
          <a:prstGeom prst="rect">
            <a:avLst/>
          </a:prstGeom>
          <a:noFill/>
        </p:spPr>
        <p:txBody>
          <a:bodyPr wrap="square" lIns="0" tIns="0" rIns="0" bIns="0">
            <a:spAutoFit/>
          </a:bodyPr>
          <a:lstStyle/>
          <a:p>
            <a:pPr>
              <a:spcAft>
                <a:spcPts val="1200"/>
              </a:spcAft>
            </a:pPr>
            <a:r>
              <a:rPr lang="en-GB" dirty="0"/>
              <a:t>Famous bandleader and musician, Glenn Miller, was one of the most popular bandleaders of the time. He also played the trombone and wrote music. </a:t>
            </a:r>
          </a:p>
          <a:p>
            <a:pPr>
              <a:spcAft>
                <a:spcPts val="1200"/>
              </a:spcAft>
            </a:pPr>
            <a:r>
              <a:rPr lang="en-GB" dirty="0"/>
              <a:t>Some of The Glenn Miller Orchestra hits from the 1940s included ‘Pennsylvania 6-5000’, ‘Moonlight Serenade’ and ‘Chattanooga Choo </a:t>
            </a:r>
            <a:r>
              <a:rPr lang="en-GB" dirty="0" err="1"/>
              <a:t>Choo</a:t>
            </a:r>
            <a:r>
              <a:rPr lang="en-GB" dirty="0"/>
              <a:t>’.</a:t>
            </a:r>
          </a:p>
        </p:txBody>
      </p:sp>
      <p:sp>
        <p:nvSpPr>
          <p:cNvPr id="10" name="Text 2">
            <a:extLst>
              <a:ext uri="{FF2B5EF4-FFF2-40B4-BE49-F238E27FC236}">
                <a16:creationId xmlns:a16="http://schemas.microsoft.com/office/drawing/2014/main" id="{8D1452B7-4864-4E91-8CBD-076EF2C5A95A}"/>
              </a:ext>
            </a:extLst>
          </p:cNvPr>
          <p:cNvSpPr/>
          <p:nvPr/>
        </p:nvSpPr>
        <p:spPr>
          <a:xfrm>
            <a:off x="4572000" y="1890117"/>
            <a:ext cx="3545566" cy="1815882"/>
          </a:xfrm>
          <a:prstGeom prst="rect">
            <a:avLst/>
          </a:prstGeom>
          <a:noFill/>
        </p:spPr>
        <p:txBody>
          <a:bodyPr wrap="square" lIns="0" tIns="0" rIns="0" bIns="0">
            <a:spAutoFit/>
          </a:bodyPr>
          <a:lstStyle/>
          <a:p>
            <a:pPr>
              <a:spcAft>
                <a:spcPts val="1200"/>
              </a:spcAft>
            </a:pPr>
            <a:r>
              <a:rPr lang="en-GB" dirty="0"/>
              <a:t>In 1942, Glenn signed up to join the U.S Army Air Force to help in the war effort. </a:t>
            </a:r>
          </a:p>
          <a:p>
            <a:pPr>
              <a:spcAft>
                <a:spcPts val="1200"/>
              </a:spcAft>
            </a:pPr>
            <a:r>
              <a:rPr lang="en-GB" dirty="0"/>
              <a:t>He died in 1944 when his military flight from England To France disappeared in bad weather. </a:t>
            </a:r>
          </a:p>
        </p:txBody>
      </p:sp>
      <p:grpSp>
        <p:nvGrpSpPr>
          <p:cNvPr id="3" name="Group 2">
            <a:extLst>
              <a:ext uri="{FF2B5EF4-FFF2-40B4-BE49-F238E27FC236}">
                <a16:creationId xmlns:a16="http://schemas.microsoft.com/office/drawing/2014/main" id="{0DB9200D-88AE-4F93-A197-846BBB9C0CD6}"/>
              </a:ext>
            </a:extLst>
          </p:cNvPr>
          <p:cNvGrpSpPr/>
          <p:nvPr/>
        </p:nvGrpSpPr>
        <p:grpSpPr>
          <a:xfrm>
            <a:off x="4732146" y="4042175"/>
            <a:ext cx="3225273" cy="1511034"/>
            <a:chOff x="4784165" y="3914509"/>
            <a:chExt cx="3225273" cy="1511034"/>
          </a:xfrm>
        </p:grpSpPr>
        <p:sp>
          <p:nvSpPr>
            <p:cNvPr id="18" name="Cross 17">
              <a:extLst>
                <a:ext uri="{FF2B5EF4-FFF2-40B4-BE49-F238E27FC236}">
                  <a16:creationId xmlns:a16="http://schemas.microsoft.com/office/drawing/2014/main" id="{BF3A8ED1-5E1C-43D4-8F79-C60612D8A053}"/>
                </a:ext>
              </a:extLst>
            </p:cNvPr>
            <p:cNvSpPr/>
            <p:nvPr/>
          </p:nvSpPr>
          <p:spPr>
            <a:xfrm>
              <a:off x="4784165" y="3914509"/>
              <a:ext cx="3225273" cy="1511034"/>
            </a:xfrm>
            <a:prstGeom prst="plus">
              <a:avLst>
                <a:gd name="adj" fmla="val 11245"/>
              </a:avLst>
            </a:prstGeom>
            <a:solidFill>
              <a:srgbClr val="6C9E72"/>
            </a:solidFill>
            <a:ln w="38100" cmpd="dbl">
              <a:solidFill>
                <a:srgbClr val="BAD1BE"/>
              </a:solidFill>
            </a:ln>
            <a:effectLst>
              <a:outerShdw dist="635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r>
                <a:rPr lang="en-GB" sz="1700" b="1" dirty="0">
                  <a:solidFill>
                    <a:schemeClr val="bg1"/>
                  </a:solidFill>
                </a:rPr>
                <a:t>Think About It!</a:t>
              </a:r>
            </a:p>
            <a:p>
              <a:r>
                <a:rPr lang="en-GB" sz="1700" dirty="0">
                  <a:solidFill>
                    <a:schemeClr val="bg1"/>
                  </a:solidFill>
                </a:rPr>
                <a:t>Why do you think many musicians of this era tried to create upbeat and positive music?</a:t>
              </a:r>
            </a:p>
          </p:txBody>
        </p:sp>
        <p:grpSp>
          <p:nvGrpSpPr>
            <p:cNvPr id="19" name="Group 18">
              <a:extLst>
                <a:ext uri="{FF2B5EF4-FFF2-40B4-BE49-F238E27FC236}">
                  <a16:creationId xmlns:a16="http://schemas.microsoft.com/office/drawing/2014/main" id="{69F524E1-D887-4883-B766-B3E4FBBF919F}"/>
                </a:ext>
              </a:extLst>
            </p:cNvPr>
            <p:cNvGrpSpPr/>
            <p:nvPr/>
          </p:nvGrpSpPr>
          <p:grpSpPr>
            <a:xfrm>
              <a:off x="7839734" y="4429233"/>
              <a:ext cx="80412" cy="481586"/>
              <a:chOff x="3910573" y="4700712"/>
              <a:chExt cx="59960" cy="359098"/>
            </a:xfrm>
          </p:grpSpPr>
          <p:sp>
            <p:nvSpPr>
              <p:cNvPr id="25" name="Rectangle 24">
                <a:extLst>
                  <a:ext uri="{FF2B5EF4-FFF2-40B4-BE49-F238E27FC236}">
                    <a16:creationId xmlns:a16="http://schemas.microsoft.com/office/drawing/2014/main" id="{E4FC215E-C333-4A75-B2B0-1DC7889829A6}"/>
                  </a:ext>
                </a:extLst>
              </p:cNvPr>
              <p:cNvSpPr/>
              <p:nvPr/>
            </p:nvSpPr>
            <p:spPr>
              <a:xfrm rot="18900000">
                <a:off x="3910573" y="4852087"/>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61BD3835-B459-4299-9DDA-16AC10FA858A}"/>
                  </a:ext>
                </a:extLst>
              </p:cNvPr>
              <p:cNvSpPr/>
              <p:nvPr/>
            </p:nvSpPr>
            <p:spPr>
              <a:xfrm rot="18900000">
                <a:off x="3910573" y="4700712"/>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714987BA-4FE8-427B-A64C-CBB7AEBA961F}"/>
                  </a:ext>
                </a:extLst>
              </p:cNvPr>
              <p:cNvSpPr/>
              <p:nvPr/>
            </p:nvSpPr>
            <p:spPr>
              <a:xfrm rot="18900000">
                <a:off x="3910573" y="4999850"/>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 name="Group 19">
              <a:extLst>
                <a:ext uri="{FF2B5EF4-FFF2-40B4-BE49-F238E27FC236}">
                  <a16:creationId xmlns:a16="http://schemas.microsoft.com/office/drawing/2014/main" id="{138EEFD5-C34A-4800-B0E8-F7889B16FCCB}"/>
                </a:ext>
              </a:extLst>
            </p:cNvPr>
            <p:cNvGrpSpPr/>
            <p:nvPr/>
          </p:nvGrpSpPr>
          <p:grpSpPr>
            <a:xfrm>
              <a:off x="4863909" y="4429233"/>
              <a:ext cx="80412" cy="481586"/>
              <a:chOff x="3910573" y="4700712"/>
              <a:chExt cx="59960" cy="359098"/>
            </a:xfrm>
          </p:grpSpPr>
          <p:sp>
            <p:nvSpPr>
              <p:cNvPr id="22" name="Rectangle 21">
                <a:extLst>
                  <a:ext uri="{FF2B5EF4-FFF2-40B4-BE49-F238E27FC236}">
                    <a16:creationId xmlns:a16="http://schemas.microsoft.com/office/drawing/2014/main" id="{858ACB5C-88FD-4ABD-A35A-F517EA450330}"/>
                  </a:ext>
                </a:extLst>
              </p:cNvPr>
              <p:cNvSpPr/>
              <p:nvPr/>
            </p:nvSpPr>
            <p:spPr>
              <a:xfrm rot="18900000">
                <a:off x="3910573" y="4852087"/>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3718660A-EC13-43EE-8225-D5EF3FD72F7E}"/>
                  </a:ext>
                </a:extLst>
              </p:cNvPr>
              <p:cNvSpPr/>
              <p:nvPr/>
            </p:nvSpPr>
            <p:spPr>
              <a:xfrm rot="18900000">
                <a:off x="3910573" y="4700712"/>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D6E29391-2E97-40DB-8A22-4C8107818BC0}"/>
                  </a:ext>
                </a:extLst>
              </p:cNvPr>
              <p:cNvSpPr/>
              <p:nvPr/>
            </p:nvSpPr>
            <p:spPr>
              <a:xfrm rot="18900000">
                <a:off x="3910573" y="4999850"/>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114462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3"/>
                                        </p:tgtEl>
                                      </p:cBhvr>
                                    </p:animEffect>
                                    <p:set>
                                      <p:cBhvr>
                                        <p:cTn id="12" dur="1" fill="hold">
                                          <p:stCondLst>
                                            <p:cond delay="499"/>
                                          </p:stCondLst>
                                        </p:cTn>
                                        <p:tgtEl>
                                          <p:spTgt spid="13"/>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000"/>
                            </p:stCondLst>
                            <p:childTnLst>
                              <p:par>
                                <p:cTn id="18" presetID="12" presetClass="entr" presetSubtype="4"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p:tgtEl>
                                          <p:spTgt spid="3"/>
                                        </p:tgtEl>
                                        <p:attrNameLst>
                                          <p:attrName>ppt_y</p:attrName>
                                        </p:attrNameLst>
                                      </p:cBhvr>
                                      <p:tavLst>
                                        <p:tav tm="0">
                                          <p:val>
                                            <p:strVal val="#ppt_y+#ppt_h*1.125000"/>
                                          </p:val>
                                        </p:tav>
                                        <p:tav tm="100000">
                                          <p:val>
                                            <p:strVal val="#ppt_y"/>
                                          </p:val>
                                        </p:tav>
                                      </p:tavLst>
                                    </p:anim>
                                    <p:animEffect transition="in" filter="wipe(up)">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Title block">
            <a:extLst>
              <a:ext uri="{FF2B5EF4-FFF2-40B4-BE49-F238E27FC236}">
                <a16:creationId xmlns:a16="http://schemas.microsoft.com/office/drawing/2014/main" id="{4C9C14A7-1FAA-4C01-AE2F-F913BC77D215}"/>
              </a:ext>
            </a:extLst>
          </p:cNvPr>
          <p:cNvGrpSpPr/>
          <p:nvPr/>
        </p:nvGrpSpPr>
        <p:grpSpPr>
          <a:xfrm>
            <a:off x="539750" y="559254"/>
            <a:ext cx="8064500" cy="752101"/>
            <a:chOff x="539750" y="559254"/>
            <a:chExt cx="8064500" cy="752101"/>
          </a:xfrm>
        </p:grpSpPr>
        <p:sp>
          <p:nvSpPr>
            <p:cNvPr id="14" name="Cross 13">
              <a:extLst>
                <a:ext uri="{FF2B5EF4-FFF2-40B4-BE49-F238E27FC236}">
                  <a16:creationId xmlns:a16="http://schemas.microsoft.com/office/drawing/2014/main" id="{45FB7BFB-241C-48E6-8C1B-AC2E29B99594}"/>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Freeform: Shape 14">
              <a:extLst>
                <a:ext uri="{FF2B5EF4-FFF2-40B4-BE49-F238E27FC236}">
                  <a16:creationId xmlns:a16="http://schemas.microsoft.com/office/drawing/2014/main" id="{8CE5D8EE-5F5A-4DB6-9128-76492BA12576}"/>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6" name="Freeform: Shape 15">
              <a:extLst>
                <a:ext uri="{FF2B5EF4-FFF2-40B4-BE49-F238E27FC236}">
                  <a16:creationId xmlns:a16="http://schemas.microsoft.com/office/drawing/2014/main" id="{7B7CA585-CF47-4470-A52B-86A85662CF1A}"/>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7" name="Rectangle 16">
              <a:extLst>
                <a:ext uri="{FF2B5EF4-FFF2-40B4-BE49-F238E27FC236}">
                  <a16:creationId xmlns:a16="http://schemas.microsoft.com/office/drawing/2014/main" id="{5DA8A3E8-81BE-4116-8F1D-7548EF6C27C8}"/>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E19F14DF-3D09-44B9-A5BF-5DC8505218BD}"/>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Title 20"/>
          <p:cNvSpPr>
            <a:spLocks noGrp="1"/>
          </p:cNvSpPr>
          <p:nvPr>
            <p:ph type="title"/>
          </p:nvPr>
        </p:nvSpPr>
        <p:spPr/>
        <p:txBody>
          <a:bodyPr/>
          <a:lstStyle/>
          <a:p>
            <a:r>
              <a:rPr lang="en-GB" sz="3600" dirty="0">
                <a:latin typeface="+mn-lt"/>
              </a:rPr>
              <a:t>Bandleaders</a:t>
            </a:r>
          </a:p>
        </p:txBody>
      </p:sp>
      <p:grpSp>
        <p:nvGrpSpPr>
          <p:cNvPr id="2" name="Group 1">
            <a:extLst>
              <a:ext uri="{FF2B5EF4-FFF2-40B4-BE49-F238E27FC236}">
                <a16:creationId xmlns:a16="http://schemas.microsoft.com/office/drawing/2014/main" id="{E358B685-5410-4181-9AD1-A2FD9E2157C1}"/>
              </a:ext>
            </a:extLst>
          </p:cNvPr>
          <p:cNvGrpSpPr/>
          <p:nvPr/>
        </p:nvGrpSpPr>
        <p:grpSpPr>
          <a:xfrm>
            <a:off x="539748" y="1466504"/>
            <a:ext cx="5072486" cy="4842221"/>
            <a:chOff x="539749" y="1466504"/>
            <a:chExt cx="4852159" cy="4631896"/>
          </a:xfrm>
        </p:grpSpPr>
        <p:pic>
          <p:nvPicPr>
            <p:cNvPr id="3" name="Picture 2">
              <a:extLst>
                <a:ext uri="{FF2B5EF4-FFF2-40B4-BE49-F238E27FC236}">
                  <a16:creationId xmlns:a16="http://schemas.microsoft.com/office/drawing/2014/main" id="{8346E746-B24E-4A72-AF17-3580ADFC99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42156" y="1466504"/>
              <a:ext cx="4849752" cy="3727796"/>
            </a:xfrm>
            <a:prstGeom prst="rect">
              <a:avLst/>
            </a:prstGeom>
          </p:spPr>
        </p:pic>
        <p:sp>
          <p:nvSpPr>
            <p:cNvPr id="18" name="Rectangle 17">
              <a:extLst>
                <a:ext uri="{FF2B5EF4-FFF2-40B4-BE49-F238E27FC236}">
                  <a16:creationId xmlns:a16="http://schemas.microsoft.com/office/drawing/2014/main" id="{3924089F-EEBC-4570-8B4E-6717AAB0FD34}"/>
                </a:ext>
              </a:extLst>
            </p:cNvPr>
            <p:cNvSpPr/>
            <p:nvPr/>
          </p:nvSpPr>
          <p:spPr>
            <a:xfrm rot="10800000">
              <a:off x="539749" y="4857222"/>
              <a:ext cx="4852158" cy="1241178"/>
            </a:xfrm>
            <a:prstGeom prst="rect">
              <a:avLst/>
            </a:prstGeom>
            <a:gradFill>
              <a:gsLst>
                <a:gs pos="79000">
                  <a:srgbClr val="272727"/>
                </a:gs>
                <a:gs pos="100000">
                  <a:srgbClr val="333333">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sp>
        <p:nvSpPr>
          <p:cNvPr id="19" name="Text 1">
            <a:extLst>
              <a:ext uri="{FF2B5EF4-FFF2-40B4-BE49-F238E27FC236}">
                <a16:creationId xmlns:a16="http://schemas.microsoft.com/office/drawing/2014/main" id="{9DF2FBD5-9AEA-4236-8341-6ABCFD041474}"/>
              </a:ext>
            </a:extLst>
          </p:cNvPr>
          <p:cNvSpPr/>
          <p:nvPr/>
        </p:nvSpPr>
        <p:spPr>
          <a:xfrm>
            <a:off x="5284600" y="1746183"/>
            <a:ext cx="3103750" cy="4092555"/>
          </a:xfrm>
          <a:prstGeom prst="plus">
            <a:avLst>
              <a:gd name="adj" fmla="val 3884"/>
            </a:avLst>
          </a:prstGeom>
          <a:solidFill>
            <a:srgbClr val="E3EDE5"/>
          </a:solidFill>
          <a:ln w="57150" cmpd="dbl">
            <a:solidFill>
              <a:srgbClr val="6C9E72"/>
            </a:solidFill>
          </a:ln>
          <a:effectLst>
            <a:outerShdw dist="76200" dir="10800000" algn="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tIns="180000" rIns="180000" bIns="180000" rtlCol="0" anchor="t" anchorCtr="0"/>
          <a:lstStyle/>
          <a:p>
            <a:pPr>
              <a:spcAft>
                <a:spcPts val="1200"/>
              </a:spcAft>
            </a:pPr>
            <a:r>
              <a:rPr lang="en-GB" dirty="0">
                <a:solidFill>
                  <a:schemeClr val="tx1"/>
                </a:solidFill>
              </a:rPr>
              <a:t>Bandleaders worked on different arrangements of the same song. It was quite common to see the same song appear in the music charts at the same time but by a different artist.</a:t>
            </a:r>
          </a:p>
          <a:p>
            <a:pPr>
              <a:spcAft>
                <a:spcPts val="1200"/>
              </a:spcAft>
            </a:pPr>
            <a:r>
              <a:rPr lang="en-GB" dirty="0">
                <a:solidFill>
                  <a:schemeClr val="tx1"/>
                </a:solidFill>
              </a:rPr>
              <a:t>Big bands, such as Duke Ellington and his orchestra, would play night after night at clubs while touring. </a:t>
            </a:r>
          </a:p>
        </p:txBody>
      </p:sp>
    </p:spTree>
    <p:extLst>
      <p:ext uri="{BB962C8B-B14F-4D97-AF65-F5344CB8AC3E}">
        <p14:creationId xmlns:p14="http://schemas.microsoft.com/office/powerpoint/2010/main" val="524662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p:tgtEl>
                                          <p:spTgt spid="19"/>
                                        </p:tgtEl>
                                        <p:attrNameLst>
                                          <p:attrName>ppt_y</p:attrName>
                                        </p:attrNameLst>
                                      </p:cBhvr>
                                      <p:tavLst>
                                        <p:tav tm="0">
                                          <p:val>
                                            <p:strVal val="#ppt_y+#ppt_h*1.125000"/>
                                          </p:val>
                                        </p:tav>
                                        <p:tav tm="100000">
                                          <p:val>
                                            <p:strVal val="#ppt_y"/>
                                          </p:val>
                                        </p:tav>
                                      </p:tavLst>
                                    </p:anim>
                                    <p:animEffect transition="in" filter="wipe(up)">
                                      <p:cBhvr>
                                        <p:cTn id="8"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Title block">
            <a:extLst>
              <a:ext uri="{FF2B5EF4-FFF2-40B4-BE49-F238E27FC236}">
                <a16:creationId xmlns:a16="http://schemas.microsoft.com/office/drawing/2014/main" id="{796D9BE6-BE11-44B4-8E50-9E2D4A33BDCC}"/>
              </a:ext>
            </a:extLst>
          </p:cNvPr>
          <p:cNvGrpSpPr/>
          <p:nvPr/>
        </p:nvGrpSpPr>
        <p:grpSpPr>
          <a:xfrm>
            <a:off x="539750" y="559254"/>
            <a:ext cx="8064500" cy="752101"/>
            <a:chOff x="539750" y="559254"/>
            <a:chExt cx="8064500" cy="752101"/>
          </a:xfrm>
        </p:grpSpPr>
        <p:sp>
          <p:nvSpPr>
            <p:cNvPr id="29" name="Cross 28">
              <a:extLst>
                <a:ext uri="{FF2B5EF4-FFF2-40B4-BE49-F238E27FC236}">
                  <a16:creationId xmlns:a16="http://schemas.microsoft.com/office/drawing/2014/main" id="{00AB845F-2BD3-4B45-BE64-BD6AC9D36B3C}"/>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Freeform: Shape 29">
              <a:extLst>
                <a:ext uri="{FF2B5EF4-FFF2-40B4-BE49-F238E27FC236}">
                  <a16:creationId xmlns:a16="http://schemas.microsoft.com/office/drawing/2014/main" id="{0E7618A1-34C6-48E3-AB36-C82AB7E8F3E9}"/>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1" name="Freeform: Shape 30">
              <a:extLst>
                <a:ext uri="{FF2B5EF4-FFF2-40B4-BE49-F238E27FC236}">
                  <a16:creationId xmlns:a16="http://schemas.microsoft.com/office/drawing/2014/main" id="{F19B02E4-FC48-4A1B-B779-03B0943B7242}"/>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2" name="Rectangle 31">
              <a:extLst>
                <a:ext uri="{FF2B5EF4-FFF2-40B4-BE49-F238E27FC236}">
                  <a16:creationId xmlns:a16="http://schemas.microsoft.com/office/drawing/2014/main" id="{4673B97A-0BA6-43C8-8F70-31E2AD01BFF1}"/>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B81A7EE2-0312-4C45-901A-6B9756BCC18B}"/>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5" name="Picture 14">
            <a:extLst>
              <a:ext uri="{FF2B5EF4-FFF2-40B4-BE49-F238E27FC236}">
                <a16:creationId xmlns:a16="http://schemas.microsoft.com/office/drawing/2014/main" id="{2EA7BC99-C3B1-49DC-84AB-166E2FF2EF2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432457"/>
            <a:ext cx="8064500" cy="4876268"/>
          </a:xfrm>
          <a:prstGeom prst="rect">
            <a:avLst/>
          </a:prstGeom>
        </p:spPr>
      </p:pic>
      <p:sp>
        <p:nvSpPr>
          <p:cNvPr id="21" name="Title 20"/>
          <p:cNvSpPr>
            <a:spLocks noGrp="1"/>
          </p:cNvSpPr>
          <p:nvPr>
            <p:ph type="title"/>
          </p:nvPr>
        </p:nvSpPr>
        <p:spPr/>
        <p:txBody>
          <a:bodyPr/>
          <a:lstStyle/>
          <a:p>
            <a:r>
              <a:rPr lang="en-GB" sz="3600" dirty="0">
                <a:latin typeface="+mn-lt"/>
              </a:rPr>
              <a:t>Big Band Singers</a:t>
            </a:r>
          </a:p>
        </p:txBody>
      </p:sp>
      <p:grpSp>
        <p:nvGrpSpPr>
          <p:cNvPr id="5" name="Group 4">
            <a:extLst>
              <a:ext uri="{FF2B5EF4-FFF2-40B4-BE49-F238E27FC236}">
                <a16:creationId xmlns:a16="http://schemas.microsoft.com/office/drawing/2014/main" id="{49887F5B-8E90-4C07-8C3E-607F8A02AD3A}"/>
              </a:ext>
            </a:extLst>
          </p:cNvPr>
          <p:cNvGrpSpPr/>
          <p:nvPr/>
        </p:nvGrpSpPr>
        <p:grpSpPr>
          <a:xfrm rot="21436104">
            <a:off x="3841094" y="1600579"/>
            <a:ext cx="2322577" cy="3280049"/>
            <a:chOff x="3965738" y="1670173"/>
            <a:chExt cx="2430031" cy="3431800"/>
          </a:xfrm>
        </p:grpSpPr>
        <p:sp>
          <p:nvSpPr>
            <p:cNvPr id="2" name="Rectangle 1">
              <a:extLst>
                <a:ext uri="{FF2B5EF4-FFF2-40B4-BE49-F238E27FC236}">
                  <a16:creationId xmlns:a16="http://schemas.microsoft.com/office/drawing/2014/main" id="{65D8E1D9-BA14-41D8-8165-46697DA708D8}"/>
                </a:ext>
              </a:extLst>
            </p:cNvPr>
            <p:cNvSpPr/>
            <p:nvPr/>
          </p:nvSpPr>
          <p:spPr>
            <a:xfrm>
              <a:off x="3965738" y="1670173"/>
              <a:ext cx="2430031" cy="3431800"/>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D19472FF-97D4-46F2-A59E-C6E13275EC8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040975" y="1739640"/>
              <a:ext cx="2279556" cy="3292866"/>
            </a:xfrm>
            <a:prstGeom prst="rect">
              <a:avLst/>
            </a:prstGeom>
          </p:spPr>
        </p:pic>
        <p:sp>
          <p:nvSpPr>
            <p:cNvPr id="3" name="Parallelogram 2">
              <a:extLst>
                <a:ext uri="{FF2B5EF4-FFF2-40B4-BE49-F238E27FC236}">
                  <a16:creationId xmlns:a16="http://schemas.microsoft.com/office/drawing/2014/main" id="{E74D6A5B-9608-429C-B119-1B542C27C06D}"/>
                </a:ext>
              </a:extLst>
            </p:cNvPr>
            <p:cNvSpPr/>
            <p:nvPr/>
          </p:nvSpPr>
          <p:spPr>
            <a:xfrm rot="21286634">
              <a:off x="4010006" y="4161933"/>
              <a:ext cx="2363517" cy="633654"/>
            </a:xfrm>
            <a:prstGeom prst="parallelogram">
              <a:avLst>
                <a:gd name="adj" fmla="val 10114"/>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924E1E8-DD84-458F-B7CE-9BA88B570FE7}"/>
                </a:ext>
              </a:extLst>
            </p:cNvPr>
            <p:cNvSpPr txBox="1"/>
            <p:nvPr/>
          </p:nvSpPr>
          <p:spPr>
            <a:xfrm rot="21296110">
              <a:off x="4029028" y="3891146"/>
              <a:ext cx="2279556" cy="887038"/>
            </a:xfrm>
            <a:prstGeom prst="rect">
              <a:avLst/>
            </a:prstGeom>
            <a:noFill/>
            <a:effectLst>
              <a:outerShdw dist="63500" dir="8100000" algn="tr" rotWithShape="0">
                <a:prstClr val="black"/>
              </a:outerShdw>
            </a:effectLst>
          </p:spPr>
          <p:txBody>
            <a:bodyPr wrap="square" rtlCol="0">
              <a:spAutoFit/>
            </a:bodyPr>
            <a:lstStyle/>
            <a:p>
              <a:pPr algn="ctr">
                <a:lnSpc>
                  <a:spcPts val="3000"/>
                </a:lnSpc>
              </a:pPr>
              <a:r>
                <a:rPr lang="en-GB" sz="4000" b="1" dirty="0">
                  <a:solidFill>
                    <a:schemeClr val="bg1"/>
                  </a:solidFill>
                </a:rPr>
                <a:t>Ella</a:t>
              </a:r>
              <a:r>
                <a:rPr lang="en-GB" sz="3200" b="1" dirty="0">
                  <a:solidFill>
                    <a:schemeClr val="bg1"/>
                  </a:solidFill>
                </a:rPr>
                <a:t> Fitzgerald</a:t>
              </a:r>
            </a:p>
          </p:txBody>
        </p:sp>
      </p:grpSp>
      <p:grpSp>
        <p:nvGrpSpPr>
          <p:cNvPr id="8" name="Group 7">
            <a:extLst>
              <a:ext uri="{FF2B5EF4-FFF2-40B4-BE49-F238E27FC236}">
                <a16:creationId xmlns:a16="http://schemas.microsoft.com/office/drawing/2014/main" id="{40B5F6AB-401D-49EE-882B-82A4D6A26E43}"/>
              </a:ext>
            </a:extLst>
          </p:cNvPr>
          <p:cNvGrpSpPr/>
          <p:nvPr/>
        </p:nvGrpSpPr>
        <p:grpSpPr>
          <a:xfrm rot="198751">
            <a:off x="6130056" y="2783965"/>
            <a:ext cx="2322577" cy="3280049"/>
            <a:chOff x="6790649" y="2751771"/>
            <a:chExt cx="2430031" cy="3431800"/>
          </a:xfrm>
        </p:grpSpPr>
        <p:sp>
          <p:nvSpPr>
            <p:cNvPr id="27" name="Rectangle 26">
              <a:extLst>
                <a:ext uri="{FF2B5EF4-FFF2-40B4-BE49-F238E27FC236}">
                  <a16:creationId xmlns:a16="http://schemas.microsoft.com/office/drawing/2014/main" id="{0AED17F1-1471-40CA-B495-2F2BEE0958E4}"/>
                </a:ext>
              </a:extLst>
            </p:cNvPr>
            <p:cNvSpPr/>
            <p:nvPr/>
          </p:nvSpPr>
          <p:spPr>
            <a:xfrm>
              <a:off x="6790649" y="2751771"/>
              <a:ext cx="2430031" cy="3431800"/>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C8EFD6D0-F651-4159-AF91-7A51700E730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67328" y="2831703"/>
              <a:ext cx="2276672" cy="2612890"/>
            </a:xfrm>
            <a:prstGeom prst="rect">
              <a:avLst/>
            </a:prstGeom>
          </p:spPr>
        </p:pic>
        <p:sp>
          <p:nvSpPr>
            <p:cNvPr id="6" name="Rectangle 5">
              <a:extLst>
                <a:ext uri="{FF2B5EF4-FFF2-40B4-BE49-F238E27FC236}">
                  <a16:creationId xmlns:a16="http://schemas.microsoft.com/office/drawing/2014/main" id="{6CB5132C-D088-4A6F-88CF-07C7A6AB79DB}"/>
                </a:ext>
              </a:extLst>
            </p:cNvPr>
            <p:cNvSpPr/>
            <p:nvPr/>
          </p:nvSpPr>
          <p:spPr>
            <a:xfrm>
              <a:off x="6867328" y="4883268"/>
              <a:ext cx="2276672" cy="1228607"/>
            </a:xfrm>
            <a:custGeom>
              <a:avLst/>
              <a:gdLst>
                <a:gd name="connsiteX0" fmla="*/ 0 w 2276672"/>
                <a:gd name="connsiteY0" fmla="*/ 0 h 1228607"/>
                <a:gd name="connsiteX1" fmla="*/ 2276672 w 2276672"/>
                <a:gd name="connsiteY1" fmla="*/ 0 h 1228607"/>
                <a:gd name="connsiteX2" fmla="*/ 2276672 w 2276672"/>
                <a:gd name="connsiteY2" fmla="*/ 1228607 h 1228607"/>
                <a:gd name="connsiteX3" fmla="*/ 0 w 2276672"/>
                <a:gd name="connsiteY3" fmla="*/ 1228607 h 1228607"/>
                <a:gd name="connsiteX4" fmla="*/ 0 w 2276672"/>
                <a:gd name="connsiteY4" fmla="*/ 0 h 1228607"/>
                <a:gd name="connsiteX0" fmla="*/ 0 w 2276672"/>
                <a:gd name="connsiteY0" fmla="*/ 0 h 1228607"/>
                <a:gd name="connsiteX1" fmla="*/ 2267147 w 2276672"/>
                <a:gd name="connsiteY1" fmla="*/ 523875 h 1228607"/>
                <a:gd name="connsiteX2" fmla="*/ 2276672 w 2276672"/>
                <a:gd name="connsiteY2" fmla="*/ 1228607 h 1228607"/>
                <a:gd name="connsiteX3" fmla="*/ 0 w 2276672"/>
                <a:gd name="connsiteY3" fmla="*/ 1228607 h 1228607"/>
                <a:gd name="connsiteX4" fmla="*/ 0 w 2276672"/>
                <a:gd name="connsiteY4" fmla="*/ 0 h 1228607"/>
                <a:gd name="connsiteX0" fmla="*/ 0 w 2276672"/>
                <a:gd name="connsiteY0" fmla="*/ 0 h 1228607"/>
                <a:gd name="connsiteX1" fmla="*/ 2273497 w 2276672"/>
                <a:gd name="connsiteY1" fmla="*/ 536575 h 1228607"/>
                <a:gd name="connsiteX2" fmla="*/ 2276672 w 2276672"/>
                <a:gd name="connsiteY2" fmla="*/ 1228607 h 1228607"/>
                <a:gd name="connsiteX3" fmla="*/ 0 w 2276672"/>
                <a:gd name="connsiteY3" fmla="*/ 1228607 h 1228607"/>
                <a:gd name="connsiteX4" fmla="*/ 0 w 2276672"/>
                <a:gd name="connsiteY4" fmla="*/ 0 h 1228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672" h="1228607">
                  <a:moveTo>
                    <a:pt x="0" y="0"/>
                  </a:moveTo>
                  <a:lnTo>
                    <a:pt x="2273497" y="536575"/>
                  </a:lnTo>
                  <a:cubicBezTo>
                    <a:pt x="2274555" y="767252"/>
                    <a:pt x="2275614" y="997930"/>
                    <a:pt x="2276672" y="1228607"/>
                  </a:cubicBezTo>
                  <a:lnTo>
                    <a:pt x="0" y="1228607"/>
                  </a:lnTo>
                  <a:lnTo>
                    <a:pt x="0" y="0"/>
                  </a:lnTo>
                  <a:close/>
                </a:path>
              </a:pathLst>
            </a:cu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BA45119D-37D9-446A-952A-48F9F5480534}"/>
                </a:ext>
              </a:extLst>
            </p:cNvPr>
            <p:cNvSpPr txBox="1"/>
            <p:nvPr/>
          </p:nvSpPr>
          <p:spPr>
            <a:xfrm>
              <a:off x="6938435" y="5161629"/>
              <a:ext cx="1575235" cy="932563"/>
            </a:xfrm>
            <a:prstGeom prst="rect">
              <a:avLst/>
            </a:prstGeom>
            <a:noFill/>
            <a:effectLst>
              <a:outerShdw dist="63500" dir="8100000" algn="tr" rotWithShape="0">
                <a:prstClr val="black"/>
              </a:outerShdw>
            </a:effectLst>
          </p:spPr>
          <p:txBody>
            <a:bodyPr wrap="square" rtlCol="0">
              <a:spAutoFit/>
            </a:bodyPr>
            <a:lstStyle/>
            <a:p>
              <a:pPr>
                <a:lnSpc>
                  <a:spcPts val="3000"/>
                </a:lnSpc>
              </a:pPr>
              <a:r>
                <a:rPr lang="en-GB" sz="3600" b="1" dirty="0">
                  <a:solidFill>
                    <a:schemeClr val="bg1"/>
                  </a:solidFill>
                </a:rPr>
                <a:t>Bob Eberly</a:t>
              </a:r>
            </a:p>
          </p:txBody>
        </p:sp>
      </p:grpSp>
      <p:sp>
        <p:nvSpPr>
          <p:cNvPr id="22" name="Text 1">
            <a:extLst>
              <a:ext uri="{FF2B5EF4-FFF2-40B4-BE49-F238E27FC236}">
                <a16:creationId xmlns:a16="http://schemas.microsoft.com/office/drawing/2014/main" id="{E10598B5-5707-49DB-AEDF-5B54E716D197}"/>
              </a:ext>
            </a:extLst>
          </p:cNvPr>
          <p:cNvSpPr/>
          <p:nvPr/>
        </p:nvSpPr>
        <p:spPr>
          <a:xfrm>
            <a:off x="719346" y="1571744"/>
            <a:ext cx="3157424" cy="4556632"/>
          </a:xfrm>
          <a:prstGeom prst="plus">
            <a:avLst>
              <a:gd name="adj" fmla="val 4616"/>
            </a:avLst>
          </a:prstGeom>
          <a:solidFill>
            <a:schemeClr val="bg1"/>
          </a:solidFill>
          <a:ln w="57150" cmpd="dbl">
            <a:solidFill>
              <a:srgbClr val="6C9E72"/>
            </a:solidFill>
          </a:ln>
          <a:effectLst>
            <a:outerShdw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4000" tIns="144000" rIns="72000" bIns="144000" rtlCol="0" anchor="t" anchorCtr="0"/>
          <a:lstStyle/>
          <a:p>
            <a:pPr>
              <a:spcAft>
                <a:spcPts val="1200"/>
              </a:spcAft>
            </a:pPr>
            <a:r>
              <a:rPr lang="en-GB" dirty="0">
                <a:solidFill>
                  <a:schemeClr val="tx1"/>
                </a:solidFill>
              </a:rPr>
              <a:t>Big bands could have male or female singers. Many of the famous artists of the day performed with these bands, such as Bob Eberly and Ella Fitzgerald.</a:t>
            </a:r>
          </a:p>
          <a:p>
            <a:pPr>
              <a:spcAft>
                <a:spcPts val="1200"/>
              </a:spcAft>
            </a:pPr>
            <a:r>
              <a:rPr lang="en-GB" dirty="0">
                <a:solidFill>
                  <a:schemeClr val="tx1"/>
                </a:solidFill>
              </a:rPr>
              <a:t>Unfortunately, during The Second World War, many clubs decided to hire smaller bands because they were cheaper which led to many big bands finishing during the 1940s. </a:t>
            </a:r>
          </a:p>
          <a:p>
            <a:pPr>
              <a:spcAft>
                <a:spcPts val="1200"/>
              </a:spcAft>
            </a:pPr>
            <a:endParaRPr lang="en-GB" dirty="0">
              <a:solidFill>
                <a:schemeClr val="tx1"/>
              </a:solidFill>
            </a:endParaRPr>
          </a:p>
        </p:txBody>
      </p:sp>
    </p:spTree>
    <p:extLst>
      <p:ext uri="{BB962C8B-B14F-4D97-AF65-F5344CB8AC3E}">
        <p14:creationId xmlns:p14="http://schemas.microsoft.com/office/powerpoint/2010/main" val="347524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Title block">
            <a:extLst>
              <a:ext uri="{FF2B5EF4-FFF2-40B4-BE49-F238E27FC236}">
                <a16:creationId xmlns:a16="http://schemas.microsoft.com/office/drawing/2014/main" id="{AD84153B-27A5-4D2A-B81B-0283A1D61189}"/>
              </a:ext>
            </a:extLst>
          </p:cNvPr>
          <p:cNvGrpSpPr/>
          <p:nvPr/>
        </p:nvGrpSpPr>
        <p:grpSpPr>
          <a:xfrm>
            <a:off x="539750" y="559254"/>
            <a:ext cx="8064500" cy="752101"/>
            <a:chOff x="539750" y="559254"/>
            <a:chExt cx="8064500" cy="752101"/>
          </a:xfrm>
        </p:grpSpPr>
        <p:sp>
          <p:nvSpPr>
            <p:cNvPr id="53" name="Cross 52">
              <a:extLst>
                <a:ext uri="{FF2B5EF4-FFF2-40B4-BE49-F238E27FC236}">
                  <a16:creationId xmlns:a16="http://schemas.microsoft.com/office/drawing/2014/main" id="{EE508CDA-CBBE-4640-A59D-BB5EBA3B4E8F}"/>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Freeform: Shape 53">
              <a:extLst>
                <a:ext uri="{FF2B5EF4-FFF2-40B4-BE49-F238E27FC236}">
                  <a16:creationId xmlns:a16="http://schemas.microsoft.com/office/drawing/2014/main" id="{1CB98AA4-AC9A-4801-807E-5D3C12A45115}"/>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55" name="Freeform: Shape 54">
              <a:extLst>
                <a:ext uri="{FF2B5EF4-FFF2-40B4-BE49-F238E27FC236}">
                  <a16:creationId xmlns:a16="http://schemas.microsoft.com/office/drawing/2014/main" id="{2EE5B008-4FEC-400E-BFF6-EAB3AE0D867B}"/>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56" name="Rectangle 55">
              <a:extLst>
                <a:ext uri="{FF2B5EF4-FFF2-40B4-BE49-F238E27FC236}">
                  <a16:creationId xmlns:a16="http://schemas.microsoft.com/office/drawing/2014/main" id="{A18EFFEC-1AE6-4AE1-9694-24147930A5F6}"/>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a:extLst>
                <a:ext uri="{FF2B5EF4-FFF2-40B4-BE49-F238E27FC236}">
                  <a16:creationId xmlns:a16="http://schemas.microsoft.com/office/drawing/2014/main" id="{871461E4-1512-4241-BDDD-29FF6BBA1DD7}"/>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Title 20"/>
          <p:cNvSpPr>
            <a:spLocks noGrp="1"/>
          </p:cNvSpPr>
          <p:nvPr>
            <p:ph type="title"/>
          </p:nvPr>
        </p:nvSpPr>
        <p:spPr/>
        <p:txBody>
          <a:bodyPr/>
          <a:lstStyle/>
          <a:p>
            <a:r>
              <a:rPr lang="en-GB" sz="3600" dirty="0">
                <a:latin typeface="+mn-lt"/>
              </a:rPr>
              <a:t>Crooners </a:t>
            </a:r>
          </a:p>
        </p:txBody>
      </p:sp>
      <p:grpSp>
        <p:nvGrpSpPr>
          <p:cNvPr id="9" name="Group 8">
            <a:extLst>
              <a:ext uri="{FF2B5EF4-FFF2-40B4-BE49-F238E27FC236}">
                <a16:creationId xmlns:a16="http://schemas.microsoft.com/office/drawing/2014/main" id="{EF25A36E-2433-43C7-A652-64E63A9C2FDA}"/>
              </a:ext>
            </a:extLst>
          </p:cNvPr>
          <p:cNvGrpSpPr/>
          <p:nvPr/>
        </p:nvGrpSpPr>
        <p:grpSpPr>
          <a:xfrm>
            <a:off x="-7516405" y="1432457"/>
            <a:ext cx="16120655" cy="4876268"/>
            <a:chOff x="-7516405" y="1432457"/>
            <a:chExt cx="16120655" cy="4876268"/>
          </a:xfrm>
        </p:grpSpPr>
        <p:pic>
          <p:nvPicPr>
            <p:cNvPr id="15" name="Picture 14">
              <a:extLst>
                <a:ext uri="{FF2B5EF4-FFF2-40B4-BE49-F238E27FC236}">
                  <a16:creationId xmlns:a16="http://schemas.microsoft.com/office/drawing/2014/main" id="{2EA7BC99-C3B1-49DC-84AB-166E2FF2EF2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flipH="1">
              <a:off x="539750" y="1432457"/>
              <a:ext cx="8064500" cy="4876268"/>
            </a:xfrm>
            <a:prstGeom prst="rect">
              <a:avLst/>
            </a:prstGeom>
          </p:spPr>
        </p:pic>
        <p:grpSp>
          <p:nvGrpSpPr>
            <p:cNvPr id="6" name="Group 5">
              <a:extLst>
                <a:ext uri="{FF2B5EF4-FFF2-40B4-BE49-F238E27FC236}">
                  <a16:creationId xmlns:a16="http://schemas.microsoft.com/office/drawing/2014/main" id="{B2CFFA8C-484D-44A4-A85A-84A0493BE1B8}"/>
                </a:ext>
              </a:extLst>
            </p:cNvPr>
            <p:cNvGrpSpPr/>
            <p:nvPr/>
          </p:nvGrpSpPr>
          <p:grpSpPr>
            <a:xfrm rot="164924">
              <a:off x="3645006" y="1684170"/>
              <a:ext cx="2173092" cy="3047626"/>
              <a:chOff x="3568927" y="1621965"/>
              <a:chExt cx="2173092" cy="3047626"/>
            </a:xfrm>
          </p:grpSpPr>
          <p:sp>
            <p:nvSpPr>
              <p:cNvPr id="45" name="Rectangle 44">
                <a:extLst>
                  <a:ext uri="{FF2B5EF4-FFF2-40B4-BE49-F238E27FC236}">
                    <a16:creationId xmlns:a16="http://schemas.microsoft.com/office/drawing/2014/main" id="{2480CED2-A2A7-424A-933D-ABC38445474D}"/>
                  </a:ext>
                </a:extLst>
              </p:cNvPr>
              <p:cNvSpPr/>
              <p:nvPr/>
            </p:nvSpPr>
            <p:spPr>
              <a:xfrm>
                <a:off x="3589092" y="1621965"/>
                <a:ext cx="2136892" cy="3047626"/>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3" name="Picture 22">
                <a:extLst>
                  <a:ext uri="{FF2B5EF4-FFF2-40B4-BE49-F238E27FC236}">
                    <a16:creationId xmlns:a16="http://schemas.microsoft.com/office/drawing/2014/main" id="{4B988C72-796C-4422-89AD-828EE82101F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645228" y="1683476"/>
                <a:ext cx="2024619" cy="2924605"/>
              </a:xfrm>
              <a:prstGeom prst="rect">
                <a:avLst/>
              </a:prstGeom>
            </p:spPr>
          </p:pic>
          <p:sp>
            <p:nvSpPr>
              <p:cNvPr id="4" name="Parallelogram 3">
                <a:extLst>
                  <a:ext uri="{FF2B5EF4-FFF2-40B4-BE49-F238E27FC236}">
                    <a16:creationId xmlns:a16="http://schemas.microsoft.com/office/drawing/2014/main" id="{4B2DCAFD-03BB-4DD5-AC4F-2A338CEFA1A7}"/>
                  </a:ext>
                </a:extLst>
              </p:cNvPr>
              <p:cNvSpPr/>
              <p:nvPr/>
            </p:nvSpPr>
            <p:spPr>
              <a:xfrm rot="523744" flipH="1">
                <a:off x="3568927" y="3664930"/>
                <a:ext cx="2173092" cy="739470"/>
              </a:xfrm>
              <a:prstGeom prst="parallelogram">
                <a:avLst>
                  <a:gd name="adj" fmla="val 15810"/>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20314161-223A-4FCF-B69B-FF0DF8DB9223}"/>
                  </a:ext>
                </a:extLst>
              </p:cNvPr>
              <p:cNvSpPr txBox="1"/>
              <p:nvPr/>
            </p:nvSpPr>
            <p:spPr>
              <a:xfrm rot="549719">
                <a:off x="3630506" y="3650679"/>
                <a:ext cx="2024619" cy="804516"/>
              </a:xfrm>
              <a:prstGeom prst="rect">
                <a:avLst/>
              </a:prstGeom>
              <a:noFill/>
              <a:effectLst>
                <a:outerShdw dist="63500" dir="8100000" algn="tr" rotWithShape="0">
                  <a:prstClr val="black"/>
                </a:outerShdw>
              </a:effectLst>
            </p:spPr>
            <p:txBody>
              <a:bodyPr wrap="square" rtlCol="0">
                <a:spAutoFit/>
              </a:bodyPr>
              <a:lstStyle/>
              <a:p>
                <a:pPr algn="ctr">
                  <a:lnSpc>
                    <a:spcPts val="2700"/>
                  </a:lnSpc>
                </a:pPr>
                <a:r>
                  <a:rPr lang="en-GB" sz="2800" b="1" dirty="0">
                    <a:solidFill>
                      <a:schemeClr val="bg1"/>
                    </a:solidFill>
                  </a:rPr>
                  <a:t>Frank Sinatra</a:t>
                </a:r>
                <a:endParaRPr lang="en-GB" sz="2000" b="1" dirty="0">
                  <a:solidFill>
                    <a:schemeClr val="bg1"/>
                  </a:solidFill>
                </a:endParaRPr>
              </a:p>
            </p:txBody>
          </p:sp>
        </p:grpSp>
        <p:grpSp>
          <p:nvGrpSpPr>
            <p:cNvPr id="5" name="Group 4">
              <a:extLst>
                <a:ext uri="{FF2B5EF4-FFF2-40B4-BE49-F238E27FC236}">
                  <a16:creationId xmlns:a16="http://schemas.microsoft.com/office/drawing/2014/main" id="{5D613E3F-AE30-4DB1-9797-E9FFC878B90B}"/>
                </a:ext>
              </a:extLst>
            </p:cNvPr>
            <p:cNvGrpSpPr/>
            <p:nvPr/>
          </p:nvGrpSpPr>
          <p:grpSpPr>
            <a:xfrm rot="21480000">
              <a:off x="1156302" y="1641364"/>
              <a:ext cx="2173092" cy="3047626"/>
              <a:chOff x="1071416" y="1592741"/>
              <a:chExt cx="2173092" cy="3047626"/>
            </a:xfrm>
          </p:grpSpPr>
          <p:sp>
            <p:nvSpPr>
              <p:cNvPr id="44" name="Rectangle 43">
                <a:extLst>
                  <a:ext uri="{FF2B5EF4-FFF2-40B4-BE49-F238E27FC236}">
                    <a16:creationId xmlns:a16="http://schemas.microsoft.com/office/drawing/2014/main" id="{87BE5968-CC73-4509-96CC-9B05A3C54A9E}"/>
                  </a:ext>
                </a:extLst>
              </p:cNvPr>
              <p:cNvSpPr/>
              <p:nvPr/>
            </p:nvSpPr>
            <p:spPr>
              <a:xfrm>
                <a:off x="1089518" y="1592741"/>
                <a:ext cx="2136892" cy="3047626"/>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D19472FF-97D4-46F2-A59E-C6E13275EC83}"/>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145654" y="1654251"/>
                <a:ext cx="2024619" cy="2924605"/>
              </a:xfrm>
              <a:prstGeom prst="rect">
                <a:avLst/>
              </a:prstGeom>
            </p:spPr>
          </p:pic>
          <p:sp>
            <p:nvSpPr>
              <p:cNvPr id="47" name="Parallelogram 46">
                <a:extLst>
                  <a:ext uri="{FF2B5EF4-FFF2-40B4-BE49-F238E27FC236}">
                    <a16:creationId xmlns:a16="http://schemas.microsoft.com/office/drawing/2014/main" id="{BAD95605-F7EC-4B32-90D7-B70D4A7E1DE1}"/>
                  </a:ext>
                </a:extLst>
              </p:cNvPr>
              <p:cNvSpPr/>
              <p:nvPr/>
            </p:nvSpPr>
            <p:spPr>
              <a:xfrm rot="523744" flipH="1">
                <a:off x="1071416" y="3664930"/>
                <a:ext cx="2173092" cy="739470"/>
              </a:xfrm>
              <a:prstGeom prst="parallelogram">
                <a:avLst>
                  <a:gd name="adj" fmla="val 15810"/>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2F0F75BB-BE65-491F-A29F-144ADE613FA5}"/>
                  </a:ext>
                </a:extLst>
              </p:cNvPr>
              <p:cNvSpPr txBox="1"/>
              <p:nvPr/>
            </p:nvSpPr>
            <p:spPr>
              <a:xfrm rot="549719">
                <a:off x="1142147" y="3650680"/>
                <a:ext cx="2024619" cy="804516"/>
              </a:xfrm>
              <a:prstGeom prst="rect">
                <a:avLst/>
              </a:prstGeom>
              <a:noFill/>
              <a:effectLst>
                <a:outerShdw dist="63500" dir="8100000" algn="tr" rotWithShape="0">
                  <a:prstClr val="black"/>
                </a:outerShdw>
              </a:effectLst>
            </p:spPr>
            <p:txBody>
              <a:bodyPr wrap="square" rtlCol="0">
                <a:spAutoFit/>
              </a:bodyPr>
              <a:lstStyle/>
              <a:p>
                <a:pPr algn="ctr">
                  <a:lnSpc>
                    <a:spcPts val="2700"/>
                  </a:lnSpc>
                </a:pPr>
                <a:r>
                  <a:rPr lang="en-GB" sz="2800" b="1" dirty="0">
                    <a:solidFill>
                      <a:schemeClr val="bg1"/>
                    </a:solidFill>
                  </a:rPr>
                  <a:t>Bing Crosby</a:t>
                </a:r>
                <a:endParaRPr lang="en-GB" sz="2000" b="1" dirty="0">
                  <a:solidFill>
                    <a:schemeClr val="bg1"/>
                  </a:solidFill>
                </a:endParaRPr>
              </a:p>
            </p:txBody>
          </p:sp>
        </p:grpSp>
        <p:grpSp>
          <p:nvGrpSpPr>
            <p:cNvPr id="8" name="Group 7">
              <a:extLst>
                <a:ext uri="{FF2B5EF4-FFF2-40B4-BE49-F238E27FC236}">
                  <a16:creationId xmlns:a16="http://schemas.microsoft.com/office/drawing/2014/main" id="{E3735A52-07A8-4F06-9F4D-D70C7B47CACA}"/>
                </a:ext>
              </a:extLst>
            </p:cNvPr>
            <p:cNvGrpSpPr/>
            <p:nvPr/>
          </p:nvGrpSpPr>
          <p:grpSpPr>
            <a:xfrm rot="-60000">
              <a:off x="6085965" y="1673135"/>
              <a:ext cx="2173092" cy="3047626"/>
              <a:chOff x="6073673" y="1592741"/>
              <a:chExt cx="2173092" cy="3047626"/>
            </a:xfrm>
          </p:grpSpPr>
          <p:sp>
            <p:nvSpPr>
              <p:cNvPr id="46" name="Rectangle 45">
                <a:extLst>
                  <a:ext uri="{FF2B5EF4-FFF2-40B4-BE49-F238E27FC236}">
                    <a16:creationId xmlns:a16="http://schemas.microsoft.com/office/drawing/2014/main" id="{CF627FD9-F1D9-4DF8-AE91-7508B3DD314F}"/>
                  </a:ext>
                </a:extLst>
              </p:cNvPr>
              <p:cNvSpPr/>
              <p:nvPr/>
            </p:nvSpPr>
            <p:spPr>
              <a:xfrm>
                <a:off x="6084163" y="1592741"/>
                <a:ext cx="2136892" cy="3047626"/>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7" name="Picture 26">
                <a:extLst>
                  <a:ext uri="{FF2B5EF4-FFF2-40B4-BE49-F238E27FC236}">
                    <a16:creationId xmlns:a16="http://schemas.microsoft.com/office/drawing/2014/main" id="{F51865E7-CB59-4F72-9852-C99CAD1432E7}"/>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140299" y="1654251"/>
                <a:ext cx="2024619" cy="2924605"/>
              </a:xfrm>
              <a:prstGeom prst="rect">
                <a:avLst/>
              </a:prstGeom>
            </p:spPr>
          </p:pic>
          <p:sp>
            <p:nvSpPr>
              <p:cNvPr id="49" name="Parallelogram 48">
                <a:extLst>
                  <a:ext uri="{FF2B5EF4-FFF2-40B4-BE49-F238E27FC236}">
                    <a16:creationId xmlns:a16="http://schemas.microsoft.com/office/drawing/2014/main" id="{80213151-0CC5-4B60-ABB5-84502BDF0FE9}"/>
                  </a:ext>
                </a:extLst>
              </p:cNvPr>
              <p:cNvSpPr/>
              <p:nvPr/>
            </p:nvSpPr>
            <p:spPr>
              <a:xfrm rot="523744" flipH="1">
                <a:off x="6073673" y="3664930"/>
                <a:ext cx="2173092" cy="739470"/>
              </a:xfrm>
              <a:prstGeom prst="parallelogram">
                <a:avLst>
                  <a:gd name="adj" fmla="val 15810"/>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a:extLst>
                  <a:ext uri="{FF2B5EF4-FFF2-40B4-BE49-F238E27FC236}">
                    <a16:creationId xmlns:a16="http://schemas.microsoft.com/office/drawing/2014/main" id="{A0624C87-39B1-4E47-8AAC-5150CCB3AB1A}"/>
                  </a:ext>
                </a:extLst>
              </p:cNvPr>
              <p:cNvSpPr txBox="1"/>
              <p:nvPr/>
            </p:nvSpPr>
            <p:spPr>
              <a:xfrm rot="549719">
                <a:off x="6135252" y="3650679"/>
                <a:ext cx="2024619" cy="804516"/>
              </a:xfrm>
              <a:prstGeom prst="rect">
                <a:avLst/>
              </a:prstGeom>
              <a:noFill/>
              <a:effectLst>
                <a:outerShdw dist="63500" dir="8100000" algn="tr" rotWithShape="0">
                  <a:prstClr val="black"/>
                </a:outerShdw>
              </a:effectLst>
            </p:spPr>
            <p:txBody>
              <a:bodyPr wrap="square" rtlCol="0">
                <a:spAutoFit/>
              </a:bodyPr>
              <a:lstStyle/>
              <a:p>
                <a:pPr algn="ctr">
                  <a:lnSpc>
                    <a:spcPts val="2700"/>
                  </a:lnSpc>
                </a:pPr>
                <a:r>
                  <a:rPr lang="en-GB" sz="2800" b="1" dirty="0">
                    <a:solidFill>
                      <a:schemeClr val="bg1"/>
                    </a:solidFill>
                  </a:rPr>
                  <a:t>Perry Como</a:t>
                </a:r>
                <a:endParaRPr lang="en-GB" sz="2000" b="1" dirty="0">
                  <a:solidFill>
                    <a:schemeClr val="bg1"/>
                  </a:solidFill>
                </a:endParaRPr>
              </a:p>
            </p:txBody>
          </p:sp>
        </p:grpSp>
        <p:grpSp>
          <p:nvGrpSpPr>
            <p:cNvPr id="2" name="Group 1">
              <a:extLst>
                <a:ext uri="{FF2B5EF4-FFF2-40B4-BE49-F238E27FC236}">
                  <a16:creationId xmlns:a16="http://schemas.microsoft.com/office/drawing/2014/main" id="{21D33017-B149-4A7A-A1B9-E885E51E6199}"/>
                </a:ext>
              </a:extLst>
            </p:cNvPr>
            <p:cNvGrpSpPr/>
            <p:nvPr/>
          </p:nvGrpSpPr>
          <p:grpSpPr>
            <a:xfrm>
              <a:off x="-7516405" y="1432457"/>
              <a:ext cx="8064500" cy="4876268"/>
              <a:chOff x="-6347715" y="1432457"/>
              <a:chExt cx="8064500" cy="4876268"/>
            </a:xfrm>
          </p:grpSpPr>
          <p:pic>
            <p:nvPicPr>
              <p:cNvPr id="33" name="Picture 32">
                <a:extLst>
                  <a:ext uri="{FF2B5EF4-FFF2-40B4-BE49-F238E27FC236}">
                    <a16:creationId xmlns:a16="http://schemas.microsoft.com/office/drawing/2014/main" id="{F1EABE5C-6C0E-48AD-A33C-93582C5AF5F5}"/>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347715" y="1432457"/>
                <a:ext cx="8064500" cy="4876268"/>
              </a:xfrm>
              <a:prstGeom prst="rect">
                <a:avLst/>
              </a:prstGeom>
            </p:spPr>
          </p:pic>
          <p:grpSp>
            <p:nvGrpSpPr>
              <p:cNvPr id="34" name="Group 33">
                <a:extLst>
                  <a:ext uri="{FF2B5EF4-FFF2-40B4-BE49-F238E27FC236}">
                    <a16:creationId xmlns:a16="http://schemas.microsoft.com/office/drawing/2014/main" id="{FE46E54E-B7E9-4F32-A35C-684E7D466B11}"/>
                  </a:ext>
                </a:extLst>
              </p:cNvPr>
              <p:cNvGrpSpPr/>
              <p:nvPr/>
            </p:nvGrpSpPr>
            <p:grpSpPr>
              <a:xfrm rot="21436104">
                <a:off x="-3046371" y="1600579"/>
                <a:ext cx="2322577" cy="3280049"/>
                <a:chOff x="3965738" y="1670173"/>
                <a:chExt cx="2430031" cy="3431800"/>
              </a:xfrm>
            </p:grpSpPr>
            <p:sp>
              <p:nvSpPr>
                <p:cNvPr id="35" name="Rectangle 34">
                  <a:extLst>
                    <a:ext uri="{FF2B5EF4-FFF2-40B4-BE49-F238E27FC236}">
                      <a16:creationId xmlns:a16="http://schemas.microsoft.com/office/drawing/2014/main" id="{463351B3-95AF-4CA2-97AE-260D0764D2EF}"/>
                    </a:ext>
                  </a:extLst>
                </p:cNvPr>
                <p:cNvSpPr/>
                <p:nvPr/>
              </p:nvSpPr>
              <p:spPr>
                <a:xfrm>
                  <a:off x="3965738" y="1670173"/>
                  <a:ext cx="2430031" cy="3431800"/>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6" name="Picture 35">
                  <a:extLst>
                    <a:ext uri="{FF2B5EF4-FFF2-40B4-BE49-F238E27FC236}">
                      <a16:creationId xmlns:a16="http://schemas.microsoft.com/office/drawing/2014/main" id="{89F9D4BB-E5E5-4514-852F-FC7DCB3015D4}"/>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4040975" y="1739640"/>
                  <a:ext cx="2279556" cy="3292866"/>
                </a:xfrm>
                <a:prstGeom prst="rect">
                  <a:avLst/>
                </a:prstGeom>
              </p:spPr>
            </p:pic>
            <p:sp>
              <p:nvSpPr>
                <p:cNvPr id="37" name="Parallelogram 36">
                  <a:extLst>
                    <a:ext uri="{FF2B5EF4-FFF2-40B4-BE49-F238E27FC236}">
                      <a16:creationId xmlns:a16="http://schemas.microsoft.com/office/drawing/2014/main" id="{C3DF0FDA-5BE0-418A-83F9-DE1E10D8AA11}"/>
                    </a:ext>
                  </a:extLst>
                </p:cNvPr>
                <p:cNvSpPr/>
                <p:nvPr/>
              </p:nvSpPr>
              <p:spPr>
                <a:xfrm rot="21286634">
                  <a:off x="4010006" y="4161933"/>
                  <a:ext cx="2363517" cy="633654"/>
                </a:xfrm>
                <a:prstGeom prst="parallelogram">
                  <a:avLst>
                    <a:gd name="adj" fmla="val 10114"/>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1EA1304A-A755-454E-BFF8-4DCAA4540880}"/>
                    </a:ext>
                  </a:extLst>
                </p:cNvPr>
                <p:cNvSpPr txBox="1"/>
                <p:nvPr/>
              </p:nvSpPr>
              <p:spPr>
                <a:xfrm rot="21296110">
                  <a:off x="4029028" y="3891146"/>
                  <a:ext cx="2279556" cy="887038"/>
                </a:xfrm>
                <a:prstGeom prst="rect">
                  <a:avLst/>
                </a:prstGeom>
                <a:noFill/>
                <a:effectLst>
                  <a:outerShdw dist="63500" dir="8100000" algn="tr" rotWithShape="0">
                    <a:prstClr val="black"/>
                  </a:outerShdw>
                </a:effectLst>
              </p:spPr>
              <p:txBody>
                <a:bodyPr wrap="square" rtlCol="0">
                  <a:spAutoFit/>
                </a:bodyPr>
                <a:lstStyle/>
                <a:p>
                  <a:pPr algn="ctr">
                    <a:lnSpc>
                      <a:spcPts val="3000"/>
                    </a:lnSpc>
                  </a:pPr>
                  <a:r>
                    <a:rPr lang="en-GB" sz="4000" b="1" dirty="0">
                      <a:solidFill>
                        <a:schemeClr val="bg1"/>
                      </a:solidFill>
                    </a:rPr>
                    <a:t>Ella</a:t>
                  </a:r>
                  <a:r>
                    <a:rPr lang="en-GB" sz="3200" b="1" dirty="0">
                      <a:solidFill>
                        <a:schemeClr val="bg1"/>
                      </a:solidFill>
                    </a:rPr>
                    <a:t> Fitzgerald</a:t>
                  </a:r>
                </a:p>
              </p:txBody>
            </p:sp>
          </p:grpSp>
          <p:grpSp>
            <p:nvGrpSpPr>
              <p:cNvPr id="39" name="Group 38">
                <a:extLst>
                  <a:ext uri="{FF2B5EF4-FFF2-40B4-BE49-F238E27FC236}">
                    <a16:creationId xmlns:a16="http://schemas.microsoft.com/office/drawing/2014/main" id="{5B348CE3-FF6D-4D70-94ED-83E7A6130193}"/>
                  </a:ext>
                </a:extLst>
              </p:cNvPr>
              <p:cNvGrpSpPr/>
              <p:nvPr/>
            </p:nvGrpSpPr>
            <p:grpSpPr>
              <a:xfrm rot="198751">
                <a:off x="-757409" y="2783965"/>
                <a:ext cx="2322577" cy="3280049"/>
                <a:chOff x="6790649" y="2751771"/>
                <a:chExt cx="2430031" cy="3431800"/>
              </a:xfrm>
            </p:grpSpPr>
            <p:sp>
              <p:nvSpPr>
                <p:cNvPr id="40" name="Rectangle 39">
                  <a:extLst>
                    <a:ext uri="{FF2B5EF4-FFF2-40B4-BE49-F238E27FC236}">
                      <a16:creationId xmlns:a16="http://schemas.microsoft.com/office/drawing/2014/main" id="{2964BA85-F6FF-4C6A-9824-BBABA6D9C26C}"/>
                    </a:ext>
                  </a:extLst>
                </p:cNvPr>
                <p:cNvSpPr/>
                <p:nvPr/>
              </p:nvSpPr>
              <p:spPr>
                <a:xfrm>
                  <a:off x="6790649" y="2751771"/>
                  <a:ext cx="2430031" cy="3431800"/>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1" name="Picture 40">
                  <a:extLst>
                    <a:ext uri="{FF2B5EF4-FFF2-40B4-BE49-F238E27FC236}">
                      <a16:creationId xmlns:a16="http://schemas.microsoft.com/office/drawing/2014/main" id="{98A13913-9CCE-4F64-9FA5-E6A5F53FB6A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867328" y="2831703"/>
                  <a:ext cx="2276672" cy="2612890"/>
                </a:xfrm>
                <a:prstGeom prst="rect">
                  <a:avLst/>
                </a:prstGeom>
              </p:spPr>
            </p:pic>
            <p:sp>
              <p:nvSpPr>
                <p:cNvPr id="42" name="Rectangle 5">
                  <a:extLst>
                    <a:ext uri="{FF2B5EF4-FFF2-40B4-BE49-F238E27FC236}">
                      <a16:creationId xmlns:a16="http://schemas.microsoft.com/office/drawing/2014/main" id="{69CCB921-CB81-4299-B345-989534F59A0B}"/>
                    </a:ext>
                  </a:extLst>
                </p:cNvPr>
                <p:cNvSpPr/>
                <p:nvPr/>
              </p:nvSpPr>
              <p:spPr>
                <a:xfrm>
                  <a:off x="6867328" y="4883268"/>
                  <a:ext cx="2276672" cy="1228607"/>
                </a:xfrm>
                <a:custGeom>
                  <a:avLst/>
                  <a:gdLst>
                    <a:gd name="connsiteX0" fmla="*/ 0 w 2276672"/>
                    <a:gd name="connsiteY0" fmla="*/ 0 h 1228607"/>
                    <a:gd name="connsiteX1" fmla="*/ 2276672 w 2276672"/>
                    <a:gd name="connsiteY1" fmla="*/ 0 h 1228607"/>
                    <a:gd name="connsiteX2" fmla="*/ 2276672 w 2276672"/>
                    <a:gd name="connsiteY2" fmla="*/ 1228607 h 1228607"/>
                    <a:gd name="connsiteX3" fmla="*/ 0 w 2276672"/>
                    <a:gd name="connsiteY3" fmla="*/ 1228607 h 1228607"/>
                    <a:gd name="connsiteX4" fmla="*/ 0 w 2276672"/>
                    <a:gd name="connsiteY4" fmla="*/ 0 h 1228607"/>
                    <a:gd name="connsiteX0" fmla="*/ 0 w 2276672"/>
                    <a:gd name="connsiteY0" fmla="*/ 0 h 1228607"/>
                    <a:gd name="connsiteX1" fmla="*/ 2267147 w 2276672"/>
                    <a:gd name="connsiteY1" fmla="*/ 523875 h 1228607"/>
                    <a:gd name="connsiteX2" fmla="*/ 2276672 w 2276672"/>
                    <a:gd name="connsiteY2" fmla="*/ 1228607 h 1228607"/>
                    <a:gd name="connsiteX3" fmla="*/ 0 w 2276672"/>
                    <a:gd name="connsiteY3" fmla="*/ 1228607 h 1228607"/>
                    <a:gd name="connsiteX4" fmla="*/ 0 w 2276672"/>
                    <a:gd name="connsiteY4" fmla="*/ 0 h 1228607"/>
                    <a:gd name="connsiteX0" fmla="*/ 0 w 2276672"/>
                    <a:gd name="connsiteY0" fmla="*/ 0 h 1228607"/>
                    <a:gd name="connsiteX1" fmla="*/ 2273497 w 2276672"/>
                    <a:gd name="connsiteY1" fmla="*/ 536575 h 1228607"/>
                    <a:gd name="connsiteX2" fmla="*/ 2276672 w 2276672"/>
                    <a:gd name="connsiteY2" fmla="*/ 1228607 h 1228607"/>
                    <a:gd name="connsiteX3" fmla="*/ 0 w 2276672"/>
                    <a:gd name="connsiteY3" fmla="*/ 1228607 h 1228607"/>
                    <a:gd name="connsiteX4" fmla="*/ 0 w 2276672"/>
                    <a:gd name="connsiteY4" fmla="*/ 0 h 1228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672" h="1228607">
                      <a:moveTo>
                        <a:pt x="0" y="0"/>
                      </a:moveTo>
                      <a:lnTo>
                        <a:pt x="2273497" y="536575"/>
                      </a:lnTo>
                      <a:cubicBezTo>
                        <a:pt x="2274555" y="767252"/>
                        <a:pt x="2275614" y="997930"/>
                        <a:pt x="2276672" y="1228607"/>
                      </a:cubicBezTo>
                      <a:lnTo>
                        <a:pt x="0" y="1228607"/>
                      </a:lnTo>
                      <a:lnTo>
                        <a:pt x="0" y="0"/>
                      </a:lnTo>
                      <a:close/>
                    </a:path>
                  </a:pathLst>
                </a:cu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CD8A81EA-69D5-47DF-8B89-F91FDD4F447C}"/>
                    </a:ext>
                  </a:extLst>
                </p:cNvPr>
                <p:cNvSpPr txBox="1"/>
                <p:nvPr/>
              </p:nvSpPr>
              <p:spPr>
                <a:xfrm>
                  <a:off x="6938435" y="5161629"/>
                  <a:ext cx="1575235" cy="932563"/>
                </a:xfrm>
                <a:prstGeom prst="rect">
                  <a:avLst/>
                </a:prstGeom>
                <a:noFill/>
                <a:effectLst>
                  <a:outerShdw dist="63500" dir="8100000" algn="tr" rotWithShape="0">
                    <a:prstClr val="black"/>
                  </a:outerShdw>
                </a:effectLst>
              </p:spPr>
              <p:txBody>
                <a:bodyPr wrap="square" rtlCol="0">
                  <a:spAutoFit/>
                </a:bodyPr>
                <a:lstStyle/>
                <a:p>
                  <a:pPr>
                    <a:lnSpc>
                      <a:spcPts val="3000"/>
                    </a:lnSpc>
                  </a:pPr>
                  <a:r>
                    <a:rPr lang="en-GB" sz="3600" b="1" dirty="0">
                      <a:solidFill>
                        <a:schemeClr val="bg1"/>
                      </a:solidFill>
                    </a:rPr>
                    <a:t>Bob Eberly</a:t>
                  </a:r>
                </a:p>
              </p:txBody>
            </p:sp>
          </p:grpSp>
        </p:grpSp>
      </p:grpSp>
      <p:sp>
        <p:nvSpPr>
          <p:cNvPr id="22" name="Text 1">
            <a:extLst>
              <a:ext uri="{FF2B5EF4-FFF2-40B4-BE49-F238E27FC236}">
                <a16:creationId xmlns:a16="http://schemas.microsoft.com/office/drawing/2014/main" id="{E10598B5-5707-49DB-AEDF-5B54E716D197}"/>
              </a:ext>
            </a:extLst>
          </p:cNvPr>
          <p:cNvSpPr/>
          <p:nvPr/>
        </p:nvSpPr>
        <p:spPr>
          <a:xfrm>
            <a:off x="891446" y="4738527"/>
            <a:ext cx="4279231" cy="1375815"/>
          </a:xfrm>
          <a:prstGeom prst="plus">
            <a:avLst>
              <a:gd name="adj" fmla="val 9630"/>
            </a:avLst>
          </a:prstGeom>
          <a:solidFill>
            <a:schemeClr val="bg1"/>
          </a:solidFill>
          <a:ln w="57150" cmpd="dbl">
            <a:solidFill>
              <a:srgbClr val="6C9E72"/>
            </a:solidFill>
          </a:ln>
          <a:effectLst>
            <a:outerShdw dist="101600" dir="8100000" algn="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tIns="180000" rIns="180000" bIns="180000" rtlCol="0" anchor="ctr" anchorCtr="0"/>
          <a:lstStyle/>
          <a:p>
            <a:pPr>
              <a:spcAft>
                <a:spcPts val="600"/>
              </a:spcAft>
            </a:pPr>
            <a:r>
              <a:rPr lang="en-GB" dirty="0">
                <a:solidFill>
                  <a:schemeClr val="tx1"/>
                </a:solidFill>
              </a:rPr>
              <a:t>Bing Crosby, Frank Sinatra and Perry Como were very successful singers during the 1940s. They were known as ‘</a:t>
            </a:r>
            <a:r>
              <a:rPr lang="en-GB" b="1" dirty="0">
                <a:solidFill>
                  <a:srgbClr val="CA095B"/>
                </a:solidFill>
              </a:rPr>
              <a:t>crooners</a:t>
            </a:r>
            <a:r>
              <a:rPr lang="en-GB" dirty="0">
                <a:solidFill>
                  <a:schemeClr val="tx1"/>
                </a:solidFill>
              </a:rPr>
              <a:t>’. </a:t>
            </a:r>
          </a:p>
        </p:txBody>
      </p:sp>
      <p:grpSp>
        <p:nvGrpSpPr>
          <p:cNvPr id="58" name="Borders">
            <a:extLst>
              <a:ext uri="{FF2B5EF4-FFF2-40B4-BE49-F238E27FC236}">
                <a16:creationId xmlns:a16="http://schemas.microsoft.com/office/drawing/2014/main" id="{BACBB8E4-08E9-4C1D-B61D-F136619A1FDD}"/>
              </a:ext>
            </a:extLst>
          </p:cNvPr>
          <p:cNvGrpSpPr/>
          <p:nvPr/>
        </p:nvGrpSpPr>
        <p:grpSpPr>
          <a:xfrm>
            <a:off x="0" y="0"/>
            <a:ext cx="9143999" cy="6858000"/>
            <a:chOff x="0" y="0"/>
            <a:chExt cx="9143999" cy="6858000"/>
          </a:xfrm>
        </p:grpSpPr>
        <p:pic>
          <p:nvPicPr>
            <p:cNvPr id="60" name="Border" descr="Shape, square&#10;&#10;Description automatically generated">
              <a:extLst>
                <a:ext uri="{FF2B5EF4-FFF2-40B4-BE49-F238E27FC236}">
                  <a16:creationId xmlns:a16="http://schemas.microsoft.com/office/drawing/2014/main" id="{F1EFA9D5-FA78-4867-BA2B-86601A1612EE}"/>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8604248" y="0"/>
              <a:ext cx="539751" cy="6858000"/>
            </a:xfrm>
            <a:prstGeom prst="rect">
              <a:avLst/>
            </a:prstGeom>
          </p:spPr>
        </p:pic>
        <p:pic>
          <p:nvPicPr>
            <p:cNvPr id="62" name="Border" descr="Shape, square&#10;&#10;Description automatically generated">
              <a:extLst>
                <a:ext uri="{FF2B5EF4-FFF2-40B4-BE49-F238E27FC236}">
                  <a16:creationId xmlns:a16="http://schemas.microsoft.com/office/drawing/2014/main" id="{515C4976-1D17-40CB-B75F-1D6A603C02E1}"/>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0" y="0"/>
              <a:ext cx="539750" cy="6858000"/>
            </a:xfrm>
            <a:prstGeom prst="rect">
              <a:avLst/>
            </a:prstGeom>
          </p:spPr>
        </p:pic>
      </p:grpSp>
      <p:sp>
        <p:nvSpPr>
          <p:cNvPr id="51" name="Definition">
            <a:extLst>
              <a:ext uri="{FF2B5EF4-FFF2-40B4-BE49-F238E27FC236}">
                <a16:creationId xmlns:a16="http://schemas.microsoft.com/office/drawing/2014/main" id="{07456FEA-8976-B6B3-F943-9D96620E2F21}"/>
              </a:ext>
            </a:extLst>
          </p:cNvPr>
          <p:cNvSpPr/>
          <p:nvPr/>
        </p:nvSpPr>
        <p:spPr>
          <a:xfrm>
            <a:off x="5298728" y="4723077"/>
            <a:ext cx="2903850" cy="1378294"/>
          </a:xfrm>
          <a:prstGeom prst="plus">
            <a:avLst>
              <a:gd name="adj" fmla="val 10517"/>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0000" rIns="360000" rtlCol="0" anchor="ctr"/>
          <a:lstStyle/>
          <a:p>
            <a:r>
              <a:rPr lang="en-GB" b="1" dirty="0">
                <a:solidFill>
                  <a:schemeClr val="bg1"/>
                </a:solidFill>
              </a:rPr>
              <a:t>crooner: </a:t>
            </a:r>
            <a:r>
              <a:rPr lang="en-GB" dirty="0">
                <a:solidFill>
                  <a:schemeClr val="bg1"/>
                </a:solidFill>
              </a:rPr>
              <a:t>A crooner is usually a male singer who sings love songs in a soft, low voice.</a:t>
            </a:r>
          </a:p>
        </p:txBody>
      </p:sp>
    </p:spTree>
    <p:extLst>
      <p:ext uri="{BB962C8B-B14F-4D97-AF65-F5344CB8AC3E}">
        <p14:creationId xmlns:p14="http://schemas.microsoft.com/office/powerpoint/2010/main" val="347210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0.8816 -1.85185E-6 L 5E-6 -1.85185E-6 " pathEditMode="relative" rAng="0" ptsTypes="AA">
                                      <p:cBhvr>
                                        <p:cTn id="6" dur="2000" fill="hold"/>
                                        <p:tgtEl>
                                          <p:spTgt spid="9"/>
                                        </p:tgtEl>
                                        <p:attrNameLst>
                                          <p:attrName>ppt_x</p:attrName>
                                          <p:attrName>ppt_y</p:attrName>
                                        </p:attrNameLst>
                                      </p:cBhvr>
                                      <p:rCtr x="-44080" y="0"/>
                                    </p:animMotion>
                                  </p:childTnLst>
                                </p:cTn>
                              </p:par>
                            </p:childTnLst>
                          </p:cTn>
                        </p:par>
                        <p:par>
                          <p:cTn id="7" fill="hold">
                            <p:stCondLst>
                              <p:cond delay="2000"/>
                            </p:stCondLst>
                            <p:childTnLst>
                              <p:par>
                                <p:cTn id="8" presetID="10" presetClass="entr" presetSubtype="0" fill="hold" grpId="0" nodeType="after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par>
                          <p:cTn id="11" fill="hold">
                            <p:stCondLst>
                              <p:cond delay="2500"/>
                            </p:stCondLst>
                            <p:childTnLst>
                              <p:par>
                                <p:cTn id="12" presetID="12" presetClass="entr" presetSubtype="4" fill="hold" grpId="0" nodeType="afterEffect">
                                  <p:stCondLst>
                                    <p:cond delay="0"/>
                                  </p:stCondLst>
                                  <p:childTnLst>
                                    <p:set>
                                      <p:cBhvr>
                                        <p:cTn id="13" dur="1" fill="hold">
                                          <p:stCondLst>
                                            <p:cond delay="0"/>
                                          </p:stCondLst>
                                        </p:cTn>
                                        <p:tgtEl>
                                          <p:spTgt spid="51"/>
                                        </p:tgtEl>
                                        <p:attrNameLst>
                                          <p:attrName>style.visibility</p:attrName>
                                        </p:attrNameLst>
                                      </p:cBhvr>
                                      <p:to>
                                        <p:strVal val="visible"/>
                                      </p:to>
                                    </p:set>
                                    <p:anim calcmode="lin" valueType="num">
                                      <p:cBhvr additive="base">
                                        <p:cTn id="14" dur="500"/>
                                        <p:tgtEl>
                                          <p:spTgt spid="51"/>
                                        </p:tgtEl>
                                        <p:attrNameLst>
                                          <p:attrName>ppt_y</p:attrName>
                                        </p:attrNameLst>
                                      </p:cBhvr>
                                      <p:tavLst>
                                        <p:tav tm="0">
                                          <p:val>
                                            <p:strVal val="#ppt_y+#ppt_h*1.125000"/>
                                          </p:val>
                                        </p:tav>
                                        <p:tav tm="100000">
                                          <p:val>
                                            <p:strVal val="#ppt_y"/>
                                          </p:val>
                                        </p:tav>
                                      </p:tavLst>
                                    </p:anim>
                                    <p:animEffect transition="in" filter="wipe(up)">
                                      <p:cBhvr>
                                        <p:cTn id="1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5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Title block">
            <a:extLst>
              <a:ext uri="{FF2B5EF4-FFF2-40B4-BE49-F238E27FC236}">
                <a16:creationId xmlns:a16="http://schemas.microsoft.com/office/drawing/2014/main" id="{9CC04B20-F526-47FD-A8C4-362A3B422994}"/>
              </a:ext>
            </a:extLst>
          </p:cNvPr>
          <p:cNvGrpSpPr/>
          <p:nvPr/>
        </p:nvGrpSpPr>
        <p:grpSpPr>
          <a:xfrm>
            <a:off x="539750" y="559254"/>
            <a:ext cx="8064500" cy="752101"/>
            <a:chOff x="539750" y="559254"/>
            <a:chExt cx="8064500" cy="752101"/>
          </a:xfrm>
        </p:grpSpPr>
        <p:sp>
          <p:nvSpPr>
            <p:cNvPr id="26" name="Cross 25">
              <a:extLst>
                <a:ext uri="{FF2B5EF4-FFF2-40B4-BE49-F238E27FC236}">
                  <a16:creationId xmlns:a16="http://schemas.microsoft.com/office/drawing/2014/main" id="{DD2D1685-2DDA-434D-BB1E-57003E310B8F}"/>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Freeform: Shape 26">
              <a:extLst>
                <a:ext uri="{FF2B5EF4-FFF2-40B4-BE49-F238E27FC236}">
                  <a16:creationId xmlns:a16="http://schemas.microsoft.com/office/drawing/2014/main" id="{6F2F6978-967F-4E33-9B7C-C8C619E21D5A}"/>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8" name="Freeform: Shape 27">
              <a:extLst>
                <a:ext uri="{FF2B5EF4-FFF2-40B4-BE49-F238E27FC236}">
                  <a16:creationId xmlns:a16="http://schemas.microsoft.com/office/drawing/2014/main" id="{85AFC6FB-D3F3-4EB5-B985-DF11589EFA42}"/>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1" name="Rectangle 30">
              <a:extLst>
                <a:ext uri="{FF2B5EF4-FFF2-40B4-BE49-F238E27FC236}">
                  <a16:creationId xmlns:a16="http://schemas.microsoft.com/office/drawing/2014/main" id="{AAE35FF4-691F-408A-97F3-392FEE7DE686}"/>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D1AB2653-5B45-4953-BA39-5B27E5E2CD18}"/>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Title 20"/>
          <p:cNvSpPr>
            <a:spLocks noGrp="1"/>
          </p:cNvSpPr>
          <p:nvPr>
            <p:ph type="title"/>
          </p:nvPr>
        </p:nvSpPr>
        <p:spPr/>
        <p:txBody>
          <a:bodyPr/>
          <a:lstStyle/>
          <a:p>
            <a:r>
              <a:rPr lang="en-GB" sz="3600" dirty="0">
                <a:latin typeface="+mn-lt"/>
              </a:rPr>
              <a:t>Dame Vera Lynn </a:t>
            </a:r>
          </a:p>
        </p:txBody>
      </p:sp>
      <p:pic>
        <p:nvPicPr>
          <p:cNvPr id="3" name="Background">
            <a:extLst>
              <a:ext uri="{FF2B5EF4-FFF2-40B4-BE49-F238E27FC236}">
                <a16:creationId xmlns:a16="http://schemas.microsoft.com/office/drawing/2014/main" id="{A513EE88-CE80-4AD9-B384-F3F15F31BE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525650"/>
            <a:ext cx="8064500" cy="4783075"/>
          </a:xfrm>
          <a:prstGeom prst="rect">
            <a:avLst/>
          </a:prstGeom>
        </p:spPr>
      </p:pic>
      <p:grpSp>
        <p:nvGrpSpPr>
          <p:cNvPr id="2" name="Text 3">
            <a:extLst>
              <a:ext uri="{FF2B5EF4-FFF2-40B4-BE49-F238E27FC236}">
                <a16:creationId xmlns:a16="http://schemas.microsoft.com/office/drawing/2014/main" id="{AF3BFF39-E129-4E43-A520-FBBE969EB06C}"/>
              </a:ext>
            </a:extLst>
          </p:cNvPr>
          <p:cNvGrpSpPr/>
          <p:nvPr/>
        </p:nvGrpSpPr>
        <p:grpSpPr>
          <a:xfrm>
            <a:off x="5332626" y="2262551"/>
            <a:ext cx="3055724" cy="1028700"/>
            <a:chOff x="755651" y="3429000"/>
            <a:chExt cx="3055724" cy="1028700"/>
          </a:xfrm>
        </p:grpSpPr>
        <p:sp>
          <p:nvSpPr>
            <p:cNvPr id="15" name="Cross 14">
              <a:extLst>
                <a:ext uri="{FF2B5EF4-FFF2-40B4-BE49-F238E27FC236}">
                  <a16:creationId xmlns:a16="http://schemas.microsoft.com/office/drawing/2014/main" id="{6A349B0C-A444-49AA-82C0-074AFAE1507C}"/>
                </a:ext>
              </a:extLst>
            </p:cNvPr>
            <p:cNvSpPr/>
            <p:nvPr/>
          </p:nvSpPr>
          <p:spPr>
            <a:xfrm>
              <a:off x="755651" y="3429000"/>
              <a:ext cx="3055724" cy="1028700"/>
            </a:xfrm>
            <a:prstGeom prst="plus">
              <a:avLst>
                <a:gd name="adj" fmla="val 14156"/>
              </a:avLst>
            </a:prstGeom>
            <a:solidFill>
              <a:srgbClr val="EA516C"/>
            </a:solidFill>
            <a:ln w="38100" cmpd="dbl">
              <a:solidFill>
                <a:srgbClr val="CA095B"/>
              </a:solidFill>
            </a:ln>
            <a:effectLst>
              <a:outerShdw dist="635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r>
                <a:rPr lang="en-GB" sz="1700" dirty="0">
                  <a:solidFill>
                    <a:schemeClr val="bg1"/>
                  </a:solidFill>
                </a:rPr>
                <a:t>Vera performed for troops in Egypt, India and Burma to raise morale. </a:t>
              </a:r>
            </a:p>
          </p:txBody>
        </p:sp>
        <p:grpSp>
          <p:nvGrpSpPr>
            <p:cNvPr id="16" name="Group 15">
              <a:extLst>
                <a:ext uri="{FF2B5EF4-FFF2-40B4-BE49-F238E27FC236}">
                  <a16:creationId xmlns:a16="http://schemas.microsoft.com/office/drawing/2014/main" id="{415BDA30-5E8F-416D-A960-0416B31A60F3}"/>
                </a:ext>
              </a:extLst>
            </p:cNvPr>
            <p:cNvGrpSpPr/>
            <p:nvPr/>
          </p:nvGrpSpPr>
          <p:grpSpPr>
            <a:xfrm>
              <a:off x="3668708" y="3763801"/>
              <a:ext cx="59960" cy="359098"/>
              <a:chOff x="3910573" y="4700712"/>
              <a:chExt cx="59960" cy="359098"/>
            </a:xfrm>
          </p:grpSpPr>
          <p:sp>
            <p:nvSpPr>
              <p:cNvPr id="22" name="Rectangle 21">
                <a:extLst>
                  <a:ext uri="{FF2B5EF4-FFF2-40B4-BE49-F238E27FC236}">
                    <a16:creationId xmlns:a16="http://schemas.microsoft.com/office/drawing/2014/main" id="{B9BC16DD-0F3F-49C7-9989-9472B75DE1E8}"/>
                  </a:ext>
                </a:extLst>
              </p:cNvPr>
              <p:cNvSpPr/>
              <p:nvPr/>
            </p:nvSpPr>
            <p:spPr>
              <a:xfrm rot="18900000">
                <a:off x="3910573" y="4852087"/>
                <a:ext cx="59960" cy="59960"/>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E7F633D1-933E-45F4-B153-1975FB97B643}"/>
                  </a:ext>
                </a:extLst>
              </p:cNvPr>
              <p:cNvSpPr/>
              <p:nvPr/>
            </p:nvSpPr>
            <p:spPr>
              <a:xfrm rot="18900000">
                <a:off x="3910573" y="4700712"/>
                <a:ext cx="59960" cy="59960"/>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3B6DB8E2-D567-40E1-B1E7-7346488E4CCC}"/>
                  </a:ext>
                </a:extLst>
              </p:cNvPr>
              <p:cNvSpPr/>
              <p:nvPr/>
            </p:nvSpPr>
            <p:spPr>
              <a:xfrm rot="18900000">
                <a:off x="3910573" y="4999850"/>
                <a:ext cx="59960" cy="59960"/>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 name="Group 16">
              <a:extLst>
                <a:ext uri="{FF2B5EF4-FFF2-40B4-BE49-F238E27FC236}">
                  <a16:creationId xmlns:a16="http://schemas.microsoft.com/office/drawing/2014/main" id="{2A74AA61-683E-4608-BD40-6E09797A1431}"/>
                </a:ext>
              </a:extLst>
            </p:cNvPr>
            <p:cNvGrpSpPr/>
            <p:nvPr/>
          </p:nvGrpSpPr>
          <p:grpSpPr>
            <a:xfrm>
              <a:off x="839471" y="3763801"/>
              <a:ext cx="59960" cy="359098"/>
              <a:chOff x="3910573" y="4700712"/>
              <a:chExt cx="59960" cy="359098"/>
            </a:xfrm>
          </p:grpSpPr>
          <p:sp>
            <p:nvSpPr>
              <p:cNvPr id="18" name="Rectangle 17">
                <a:extLst>
                  <a:ext uri="{FF2B5EF4-FFF2-40B4-BE49-F238E27FC236}">
                    <a16:creationId xmlns:a16="http://schemas.microsoft.com/office/drawing/2014/main" id="{C4BCC08B-1403-4B19-BF7D-B968C967C25B}"/>
                  </a:ext>
                </a:extLst>
              </p:cNvPr>
              <p:cNvSpPr/>
              <p:nvPr/>
            </p:nvSpPr>
            <p:spPr>
              <a:xfrm rot="18900000">
                <a:off x="3910573" y="4852087"/>
                <a:ext cx="59960" cy="59960"/>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AD1D9DE1-A403-415F-8DF6-FA3FB6D79167}"/>
                  </a:ext>
                </a:extLst>
              </p:cNvPr>
              <p:cNvSpPr/>
              <p:nvPr/>
            </p:nvSpPr>
            <p:spPr>
              <a:xfrm rot="18900000">
                <a:off x="3910573" y="4700712"/>
                <a:ext cx="59960" cy="59960"/>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1B3D1893-6B73-4188-B3B4-EB02FF62A463}"/>
                  </a:ext>
                </a:extLst>
              </p:cNvPr>
              <p:cNvSpPr/>
              <p:nvPr/>
            </p:nvSpPr>
            <p:spPr>
              <a:xfrm rot="18900000">
                <a:off x="3910573" y="4999850"/>
                <a:ext cx="59960" cy="59960"/>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 2">
            <a:extLst>
              <a:ext uri="{FF2B5EF4-FFF2-40B4-BE49-F238E27FC236}">
                <a16:creationId xmlns:a16="http://schemas.microsoft.com/office/drawing/2014/main" id="{03002013-A3AE-497A-9E74-024AF35C4185}"/>
              </a:ext>
            </a:extLst>
          </p:cNvPr>
          <p:cNvSpPr/>
          <p:nvPr/>
        </p:nvSpPr>
        <p:spPr>
          <a:xfrm>
            <a:off x="4724401" y="1525650"/>
            <a:ext cx="3683000" cy="4351275"/>
          </a:xfrm>
          <a:prstGeom prst="plus">
            <a:avLst>
              <a:gd name="adj" fmla="val 3325"/>
            </a:avLst>
          </a:prstGeom>
          <a:solidFill>
            <a:srgbClr val="E3EDE5"/>
          </a:solidFill>
          <a:ln w="57150" cmpd="dbl">
            <a:solidFill>
              <a:srgbClr val="6C9E72"/>
            </a:solidFill>
          </a:ln>
          <a:effectLst>
            <a:outerShdw dist="76200" dir="10800000" algn="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0000" tIns="180000" rIns="252000" bIns="180000" rtlCol="0" anchor="t" anchorCtr="0"/>
          <a:lstStyle/>
          <a:p>
            <a:pPr>
              <a:spcAft>
                <a:spcPts val="1200"/>
              </a:spcAft>
            </a:pPr>
            <a:r>
              <a:rPr lang="en-GB" dirty="0">
                <a:solidFill>
                  <a:schemeClr val="tx1"/>
                </a:solidFill>
              </a:rPr>
              <a:t>In late 1939, she premiered the famous song, ‘We’ll Meet Again’. The song is all about those people longing for their loved ones who have been separated because of the war. </a:t>
            </a:r>
          </a:p>
          <a:p>
            <a:pPr>
              <a:spcAft>
                <a:spcPts val="1200"/>
              </a:spcAft>
            </a:pPr>
            <a:r>
              <a:rPr lang="en-GB" dirty="0">
                <a:solidFill>
                  <a:schemeClr val="tx1"/>
                </a:solidFill>
              </a:rPr>
              <a:t>Vera was given her own BBC radio show in 1941. The following year, she recorded ‘The White Cliffs of Dover’, another famous song which was about the end of the war. </a:t>
            </a:r>
          </a:p>
        </p:txBody>
      </p:sp>
      <p:sp>
        <p:nvSpPr>
          <p:cNvPr id="29" name="Text 1">
            <a:extLst>
              <a:ext uri="{FF2B5EF4-FFF2-40B4-BE49-F238E27FC236}">
                <a16:creationId xmlns:a16="http://schemas.microsoft.com/office/drawing/2014/main" id="{2A223A63-BAE1-4E6D-BF3D-745B8170AEB7}"/>
              </a:ext>
            </a:extLst>
          </p:cNvPr>
          <p:cNvSpPr/>
          <p:nvPr/>
        </p:nvSpPr>
        <p:spPr>
          <a:xfrm>
            <a:off x="750885" y="1525651"/>
            <a:ext cx="3060489" cy="3358032"/>
          </a:xfrm>
          <a:prstGeom prst="plus">
            <a:avLst>
              <a:gd name="adj" fmla="val 3884"/>
            </a:avLst>
          </a:prstGeom>
          <a:solidFill>
            <a:srgbClr val="E3EDE5"/>
          </a:solidFill>
          <a:ln w="57150" cmpd="dbl">
            <a:solidFill>
              <a:srgbClr val="6C9E72"/>
            </a:solidFill>
          </a:ln>
          <a:effectLst>
            <a:outerShdw dist="76200" dir="10800000" algn="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tIns="180000" rIns="180000" bIns="180000" rtlCol="0" anchor="t" anchorCtr="0"/>
          <a:lstStyle/>
          <a:p>
            <a:pPr>
              <a:spcAft>
                <a:spcPts val="1200"/>
              </a:spcAft>
            </a:pPr>
            <a:r>
              <a:rPr lang="en-GB" dirty="0">
                <a:solidFill>
                  <a:schemeClr val="tx1"/>
                </a:solidFill>
              </a:rPr>
              <a:t>Dame Vera Lynn was an English singer who was popular during the Second World War. This is because listeners could relate to her songs about love and missing their loved ones. She was given the nickname ‘The Forces’ Sweetheart’.</a:t>
            </a:r>
          </a:p>
        </p:txBody>
      </p:sp>
      <p:pic>
        <p:nvPicPr>
          <p:cNvPr id="5" name="Vera Lynn">
            <a:extLst>
              <a:ext uri="{FF2B5EF4-FFF2-40B4-BE49-F238E27FC236}">
                <a16:creationId xmlns:a16="http://schemas.microsoft.com/office/drawing/2014/main" id="{0B2C6F54-9CE4-4A6A-B247-CD459E6BDD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66160" y="1612900"/>
            <a:ext cx="1442539" cy="4589898"/>
          </a:xfrm>
          <a:prstGeom prst="rect">
            <a:avLst/>
          </a:prstGeom>
        </p:spPr>
      </p:pic>
    </p:spTree>
    <p:extLst>
      <p:ext uri="{BB962C8B-B14F-4D97-AF65-F5344CB8AC3E}">
        <p14:creationId xmlns:p14="http://schemas.microsoft.com/office/powerpoint/2010/main" val="2510140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2"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750"/>
                                        <p:tgtEl>
                                          <p:spTgt spid="29"/>
                                        </p:tgtEl>
                                        <p:attrNameLst>
                                          <p:attrName>ppt_y</p:attrName>
                                        </p:attrNameLst>
                                      </p:cBhvr>
                                      <p:tavLst>
                                        <p:tav tm="0">
                                          <p:val>
                                            <p:strVal val="#ppt_y+#ppt_h*1.125000"/>
                                          </p:val>
                                        </p:tav>
                                        <p:tav tm="100000">
                                          <p:val>
                                            <p:strVal val="#ppt_y"/>
                                          </p:val>
                                        </p:tav>
                                      </p:tavLst>
                                    </p:anim>
                                    <p:animEffect transition="in" filter="wipe(up)">
                                      <p:cBhvr>
                                        <p:cTn id="8" dur="750"/>
                                        <p:tgtEl>
                                          <p:spTgt spid="29"/>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xit" presetSubtype="4" fill="hold" grpId="3" nodeType="clickEffect">
                                  <p:stCondLst>
                                    <p:cond delay="0"/>
                                  </p:stCondLst>
                                  <p:childTnLst>
                                    <p:anim calcmode="lin" valueType="num">
                                      <p:cBhvr additive="base">
                                        <p:cTn id="12" dur="750"/>
                                        <p:tgtEl>
                                          <p:spTgt spid="29"/>
                                        </p:tgtEl>
                                        <p:attrNameLst>
                                          <p:attrName>ppt_y</p:attrName>
                                        </p:attrNameLst>
                                      </p:cBhvr>
                                      <p:tavLst>
                                        <p:tav tm="0">
                                          <p:val>
                                            <p:strVal val="#ppt_y"/>
                                          </p:val>
                                        </p:tav>
                                        <p:tav tm="100000">
                                          <p:val>
                                            <p:strVal val="#ppt_y+#ppt_h*1.125000"/>
                                          </p:val>
                                        </p:tav>
                                      </p:tavLst>
                                    </p:anim>
                                    <p:animEffect transition="out" filter="wipe(down)">
                                      <p:cBhvr>
                                        <p:cTn id="13" dur="750"/>
                                        <p:tgtEl>
                                          <p:spTgt spid="29"/>
                                        </p:tgtEl>
                                      </p:cBhvr>
                                    </p:animEffect>
                                    <p:set>
                                      <p:cBhvr>
                                        <p:cTn id="14" dur="1" fill="hold">
                                          <p:stCondLst>
                                            <p:cond delay="749"/>
                                          </p:stCondLst>
                                        </p:cTn>
                                        <p:tgtEl>
                                          <p:spTgt spid="29"/>
                                        </p:tgtEl>
                                        <p:attrNameLst>
                                          <p:attrName>style.visibility</p:attrName>
                                        </p:attrNameLst>
                                      </p:cBhvr>
                                      <p:to>
                                        <p:strVal val="hidden"/>
                                      </p:to>
                                    </p:set>
                                  </p:childTnLst>
                                </p:cTn>
                              </p:par>
                              <p:par>
                                <p:cTn id="15" presetID="12" presetClass="entr" presetSubtype="4" fill="hold" grpId="1"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750"/>
                                        <p:tgtEl>
                                          <p:spTgt spid="30"/>
                                        </p:tgtEl>
                                        <p:attrNameLst>
                                          <p:attrName>ppt_y</p:attrName>
                                        </p:attrNameLst>
                                      </p:cBhvr>
                                      <p:tavLst>
                                        <p:tav tm="0">
                                          <p:val>
                                            <p:strVal val="#ppt_y+#ppt_h*1.125000"/>
                                          </p:val>
                                        </p:tav>
                                        <p:tav tm="100000">
                                          <p:val>
                                            <p:strVal val="#ppt_y"/>
                                          </p:val>
                                        </p:tav>
                                      </p:tavLst>
                                    </p:anim>
                                    <p:animEffect transition="in" filter="wipe(up)">
                                      <p:cBhvr>
                                        <p:cTn id="18" dur="75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xit" presetSubtype="4" fill="hold" grpId="2" nodeType="clickEffect">
                                  <p:stCondLst>
                                    <p:cond delay="0"/>
                                  </p:stCondLst>
                                  <p:childTnLst>
                                    <p:anim calcmode="lin" valueType="num">
                                      <p:cBhvr additive="base">
                                        <p:cTn id="22" dur="750"/>
                                        <p:tgtEl>
                                          <p:spTgt spid="30"/>
                                        </p:tgtEl>
                                        <p:attrNameLst>
                                          <p:attrName>ppt_y</p:attrName>
                                        </p:attrNameLst>
                                      </p:cBhvr>
                                      <p:tavLst>
                                        <p:tav tm="0">
                                          <p:val>
                                            <p:strVal val="#ppt_y"/>
                                          </p:val>
                                        </p:tav>
                                        <p:tav tm="100000">
                                          <p:val>
                                            <p:strVal val="#ppt_y+#ppt_h*1.125000"/>
                                          </p:val>
                                        </p:tav>
                                      </p:tavLst>
                                    </p:anim>
                                    <p:animEffect transition="out" filter="wipe(down)">
                                      <p:cBhvr>
                                        <p:cTn id="23" dur="750"/>
                                        <p:tgtEl>
                                          <p:spTgt spid="30"/>
                                        </p:tgtEl>
                                      </p:cBhvr>
                                    </p:animEffect>
                                    <p:set>
                                      <p:cBhvr>
                                        <p:cTn id="24" dur="1" fill="hold">
                                          <p:stCondLst>
                                            <p:cond delay="749"/>
                                          </p:stCondLst>
                                        </p:cTn>
                                        <p:tgtEl>
                                          <p:spTgt spid="30"/>
                                        </p:tgtEl>
                                        <p:attrNameLst>
                                          <p:attrName>style.visibility</p:attrName>
                                        </p:attrNameLst>
                                      </p:cBhvr>
                                      <p:to>
                                        <p:strVal val="hidden"/>
                                      </p:to>
                                    </p:set>
                                  </p:childTnLst>
                                </p:cTn>
                              </p:par>
                              <p:par>
                                <p:cTn id="25" presetID="47" presetClass="entr" presetSubtype="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750"/>
                                        <p:tgtEl>
                                          <p:spTgt spid="2"/>
                                        </p:tgtEl>
                                      </p:cBhvr>
                                    </p:animEffect>
                                    <p:anim calcmode="lin" valueType="num">
                                      <p:cBhvr>
                                        <p:cTn id="28" dur="750" fill="hold"/>
                                        <p:tgtEl>
                                          <p:spTgt spid="2"/>
                                        </p:tgtEl>
                                        <p:attrNameLst>
                                          <p:attrName>ppt_x</p:attrName>
                                        </p:attrNameLst>
                                      </p:cBhvr>
                                      <p:tavLst>
                                        <p:tav tm="0">
                                          <p:val>
                                            <p:strVal val="#ppt_x"/>
                                          </p:val>
                                        </p:tav>
                                        <p:tav tm="100000">
                                          <p:val>
                                            <p:strVal val="#ppt_x"/>
                                          </p:val>
                                        </p:tav>
                                      </p:tavLst>
                                    </p:anim>
                                    <p:anim calcmode="lin" valueType="num">
                                      <p:cBhvr>
                                        <p:cTn id="29" dur="75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1" animBg="1"/>
      <p:bldP spid="30" grpId="2" animBg="1"/>
      <p:bldP spid="29" grpId="2" animBg="1"/>
      <p:bldP spid="29" grpId="3"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Title block">
            <a:extLst>
              <a:ext uri="{FF2B5EF4-FFF2-40B4-BE49-F238E27FC236}">
                <a16:creationId xmlns:a16="http://schemas.microsoft.com/office/drawing/2014/main" id="{B829D5B9-F546-424C-98BB-6F53CCE10182}"/>
              </a:ext>
            </a:extLst>
          </p:cNvPr>
          <p:cNvGrpSpPr/>
          <p:nvPr/>
        </p:nvGrpSpPr>
        <p:grpSpPr>
          <a:xfrm>
            <a:off x="539750" y="559254"/>
            <a:ext cx="8064500" cy="752101"/>
            <a:chOff x="539750" y="559254"/>
            <a:chExt cx="8064500" cy="752101"/>
          </a:xfrm>
        </p:grpSpPr>
        <p:sp>
          <p:nvSpPr>
            <p:cNvPr id="23" name="Cross 22">
              <a:extLst>
                <a:ext uri="{FF2B5EF4-FFF2-40B4-BE49-F238E27FC236}">
                  <a16:creationId xmlns:a16="http://schemas.microsoft.com/office/drawing/2014/main" id="{ABAA2BD1-E7A7-443C-B5B9-95B4DA9FE634}"/>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reeform: Shape 23">
              <a:extLst>
                <a:ext uri="{FF2B5EF4-FFF2-40B4-BE49-F238E27FC236}">
                  <a16:creationId xmlns:a16="http://schemas.microsoft.com/office/drawing/2014/main" id="{53D3186C-6281-45E9-B19E-9C8F13D0B41D}"/>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5" name="Freeform: Shape 24">
              <a:extLst>
                <a:ext uri="{FF2B5EF4-FFF2-40B4-BE49-F238E27FC236}">
                  <a16:creationId xmlns:a16="http://schemas.microsoft.com/office/drawing/2014/main" id="{5B55A3BF-E3A1-41BC-8DE5-05E56069BEFA}"/>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6" name="Rectangle 25">
              <a:extLst>
                <a:ext uri="{FF2B5EF4-FFF2-40B4-BE49-F238E27FC236}">
                  <a16:creationId xmlns:a16="http://schemas.microsoft.com/office/drawing/2014/main" id="{7F7D0475-A570-40CA-8825-A4889DF3D34C}"/>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4937A52D-4EF8-497B-B012-9C1727821319}"/>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Title 20"/>
          <p:cNvSpPr>
            <a:spLocks noGrp="1"/>
          </p:cNvSpPr>
          <p:nvPr>
            <p:ph type="title"/>
          </p:nvPr>
        </p:nvSpPr>
        <p:spPr/>
        <p:txBody>
          <a:bodyPr/>
          <a:lstStyle/>
          <a:p>
            <a:r>
              <a:rPr lang="en-GB" sz="3600" dirty="0">
                <a:latin typeface="+mn-lt"/>
              </a:rPr>
              <a:t>The Andrews Sisters</a:t>
            </a:r>
          </a:p>
        </p:txBody>
      </p:sp>
      <p:grpSp>
        <p:nvGrpSpPr>
          <p:cNvPr id="6" name="Group 5">
            <a:extLst>
              <a:ext uri="{FF2B5EF4-FFF2-40B4-BE49-F238E27FC236}">
                <a16:creationId xmlns:a16="http://schemas.microsoft.com/office/drawing/2014/main" id="{BE189E51-5E73-4EED-9682-AA138070E824}"/>
              </a:ext>
            </a:extLst>
          </p:cNvPr>
          <p:cNvGrpSpPr/>
          <p:nvPr/>
        </p:nvGrpSpPr>
        <p:grpSpPr>
          <a:xfrm>
            <a:off x="539749" y="1432455"/>
            <a:ext cx="8064501" cy="4876275"/>
            <a:chOff x="539749" y="1432455"/>
            <a:chExt cx="8064501" cy="4876275"/>
          </a:xfrm>
        </p:grpSpPr>
        <p:pic>
          <p:nvPicPr>
            <p:cNvPr id="4" name="Picture 3">
              <a:extLst>
                <a:ext uri="{FF2B5EF4-FFF2-40B4-BE49-F238E27FC236}">
                  <a16:creationId xmlns:a16="http://schemas.microsoft.com/office/drawing/2014/main" id="{2796DC1F-07A7-43B5-B541-686B75C9A09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68108" y="1432455"/>
              <a:ext cx="4236142" cy="4876270"/>
            </a:xfrm>
            <a:prstGeom prst="rect">
              <a:avLst/>
            </a:prstGeom>
          </p:spPr>
        </p:pic>
        <p:sp>
          <p:nvSpPr>
            <p:cNvPr id="10" name="Rectangle 9">
              <a:extLst>
                <a:ext uri="{FF2B5EF4-FFF2-40B4-BE49-F238E27FC236}">
                  <a16:creationId xmlns:a16="http://schemas.microsoft.com/office/drawing/2014/main" id="{EE9F058D-4AB0-41E6-AFCA-72D458A710FF}"/>
                </a:ext>
              </a:extLst>
            </p:cNvPr>
            <p:cNvSpPr/>
            <p:nvPr/>
          </p:nvSpPr>
          <p:spPr>
            <a:xfrm rot="5400000" flipV="1">
              <a:off x="274902" y="1697308"/>
              <a:ext cx="4876269" cy="4346576"/>
            </a:xfrm>
            <a:prstGeom prst="rect">
              <a:avLst/>
            </a:prstGeom>
            <a:gradFill>
              <a:gsLst>
                <a:gs pos="93000">
                  <a:srgbClr val="A8A3A0"/>
                </a:gs>
                <a:gs pos="80000">
                  <a:srgbClr val="CBC7C3"/>
                </a:gs>
                <a:gs pos="57000">
                  <a:srgbClr val="E4E3E3"/>
                </a:gs>
                <a:gs pos="100000">
                  <a:srgbClr val="A8A3A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Text 1">
            <a:extLst>
              <a:ext uri="{FF2B5EF4-FFF2-40B4-BE49-F238E27FC236}">
                <a16:creationId xmlns:a16="http://schemas.microsoft.com/office/drawing/2014/main" id="{B52C50ED-B286-4973-897F-4332CC54CE91}"/>
              </a:ext>
            </a:extLst>
          </p:cNvPr>
          <p:cNvSpPr/>
          <p:nvPr/>
        </p:nvSpPr>
        <p:spPr>
          <a:xfrm>
            <a:off x="885037" y="1866843"/>
            <a:ext cx="3229763" cy="4185761"/>
          </a:xfrm>
          <a:prstGeom prst="rect">
            <a:avLst/>
          </a:prstGeom>
          <a:noFill/>
        </p:spPr>
        <p:txBody>
          <a:bodyPr wrap="square" lIns="0" tIns="0" rIns="0" bIns="0">
            <a:spAutoFit/>
          </a:bodyPr>
          <a:lstStyle/>
          <a:p>
            <a:pPr>
              <a:spcAft>
                <a:spcPts val="1200"/>
              </a:spcAft>
            </a:pPr>
            <a:r>
              <a:rPr lang="en-GB" dirty="0"/>
              <a:t>This </a:t>
            </a:r>
            <a:r>
              <a:rPr lang="en-GB" b="1" dirty="0">
                <a:solidFill>
                  <a:srgbClr val="CA095B"/>
                </a:solidFill>
              </a:rPr>
              <a:t>trio</a:t>
            </a:r>
            <a:r>
              <a:rPr lang="en-GB" dirty="0"/>
              <a:t> from America became one of the most popular music acts in the 1940s. They sang swing songs in close </a:t>
            </a:r>
            <a:r>
              <a:rPr lang="en-GB" b="1" dirty="0">
                <a:solidFill>
                  <a:srgbClr val="CA095B"/>
                </a:solidFill>
              </a:rPr>
              <a:t>harmony</a:t>
            </a:r>
            <a:r>
              <a:rPr lang="en-GB" dirty="0"/>
              <a:t> and sold millions of copies of their recordings.  </a:t>
            </a:r>
          </a:p>
          <a:p>
            <a:pPr>
              <a:spcAft>
                <a:spcPts val="1200"/>
              </a:spcAft>
            </a:pPr>
            <a:r>
              <a:rPr lang="en-GB" dirty="0"/>
              <a:t>Their fame peaked during the Second World War and they were nicknamed ‘America’s Wartime Sweethearts’.</a:t>
            </a:r>
          </a:p>
          <a:p>
            <a:pPr>
              <a:spcAft>
                <a:spcPts val="1200"/>
              </a:spcAft>
            </a:pPr>
            <a:r>
              <a:rPr lang="en-GB" dirty="0"/>
              <a:t>Some of the Andrews Sisters’ best known hits included ‘Don’t Sit Under the Apple Tree’ and ‘Boogie </a:t>
            </a:r>
            <a:r>
              <a:rPr lang="en-GB" dirty="0" err="1"/>
              <a:t>Woogie</a:t>
            </a:r>
            <a:r>
              <a:rPr lang="en-GB" dirty="0"/>
              <a:t> Bugle Boy’. </a:t>
            </a:r>
          </a:p>
        </p:txBody>
      </p:sp>
      <p:sp>
        <p:nvSpPr>
          <p:cNvPr id="19" name="Definition">
            <a:extLst>
              <a:ext uri="{FF2B5EF4-FFF2-40B4-BE49-F238E27FC236}">
                <a16:creationId xmlns:a16="http://schemas.microsoft.com/office/drawing/2014/main" id="{A931E3E7-0610-44C3-8A8D-39063A29DF61}"/>
              </a:ext>
            </a:extLst>
          </p:cNvPr>
          <p:cNvSpPr/>
          <p:nvPr/>
        </p:nvSpPr>
        <p:spPr>
          <a:xfrm>
            <a:off x="4572000" y="4598230"/>
            <a:ext cx="3816350" cy="935081"/>
          </a:xfrm>
          <a:prstGeom prst="plus">
            <a:avLst>
              <a:gd name="adj" fmla="val 11137"/>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r>
              <a:rPr lang="en-GB" b="1" dirty="0">
                <a:solidFill>
                  <a:schemeClr val="bg1"/>
                </a:solidFill>
              </a:rPr>
              <a:t>harmony: </a:t>
            </a:r>
            <a:r>
              <a:rPr lang="en-GB" dirty="0">
                <a:solidFill>
                  <a:schemeClr val="bg1"/>
                </a:solidFill>
              </a:rPr>
              <a:t>Musical notes that are played or sung together for a pleasing effect. </a:t>
            </a:r>
          </a:p>
        </p:txBody>
      </p:sp>
      <p:sp>
        <p:nvSpPr>
          <p:cNvPr id="20" name="Definition">
            <a:extLst>
              <a:ext uri="{FF2B5EF4-FFF2-40B4-BE49-F238E27FC236}">
                <a16:creationId xmlns:a16="http://schemas.microsoft.com/office/drawing/2014/main" id="{75F4439C-6B94-4463-BBEE-AFF7011DC25C}"/>
              </a:ext>
            </a:extLst>
          </p:cNvPr>
          <p:cNvSpPr/>
          <p:nvPr/>
        </p:nvSpPr>
        <p:spPr>
          <a:xfrm>
            <a:off x="4572000" y="5654416"/>
            <a:ext cx="3816350" cy="438409"/>
          </a:xfrm>
          <a:prstGeom prst="plus">
            <a:avLst>
              <a:gd name="adj" fmla="val 24378"/>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r>
              <a:rPr lang="en-GB" b="1" dirty="0"/>
              <a:t>trio</a:t>
            </a:r>
            <a:r>
              <a:rPr lang="en-GB" b="1" dirty="0">
                <a:solidFill>
                  <a:schemeClr val="bg1"/>
                </a:solidFill>
              </a:rPr>
              <a:t>: </a:t>
            </a:r>
            <a:r>
              <a:rPr lang="en-GB" dirty="0">
                <a:solidFill>
                  <a:schemeClr val="bg1"/>
                </a:solidFill>
              </a:rPr>
              <a:t>Three people.</a:t>
            </a:r>
          </a:p>
        </p:txBody>
      </p:sp>
    </p:spTree>
    <p:extLst>
      <p:ext uri="{BB962C8B-B14F-4D97-AF65-F5344CB8AC3E}">
        <p14:creationId xmlns:p14="http://schemas.microsoft.com/office/powerpoint/2010/main" val="805767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p:tgtEl>
                                          <p:spTgt spid="19"/>
                                        </p:tgtEl>
                                        <p:attrNameLst>
                                          <p:attrName>ppt_y</p:attrName>
                                        </p:attrNameLst>
                                      </p:cBhvr>
                                      <p:tavLst>
                                        <p:tav tm="0">
                                          <p:val>
                                            <p:strVal val="#ppt_y+#ppt_h*1.125000"/>
                                          </p:val>
                                        </p:tav>
                                        <p:tav tm="100000">
                                          <p:val>
                                            <p:strVal val="#ppt_y"/>
                                          </p:val>
                                        </p:tav>
                                      </p:tavLst>
                                    </p:anim>
                                    <p:animEffect transition="in" filter="wipe(up)">
                                      <p:cBhvr>
                                        <p:cTn id="12" dur="500"/>
                                        <p:tgtEl>
                                          <p:spTgt spid="19"/>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p:tgtEl>
                                          <p:spTgt spid="20"/>
                                        </p:tgtEl>
                                        <p:attrNameLst>
                                          <p:attrName>ppt_y</p:attrName>
                                        </p:attrNameLst>
                                      </p:cBhvr>
                                      <p:tavLst>
                                        <p:tav tm="0">
                                          <p:val>
                                            <p:strVal val="#ppt_y+#ppt_h*1.125000"/>
                                          </p:val>
                                        </p:tav>
                                        <p:tav tm="100000">
                                          <p:val>
                                            <p:strVal val="#ppt_y"/>
                                          </p:val>
                                        </p:tav>
                                      </p:tavLst>
                                    </p:anim>
                                    <p:animEffect transition="in" filter="wipe(up)">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9" grpId="0" animBg="1"/>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Title block">
            <a:extLst>
              <a:ext uri="{FF2B5EF4-FFF2-40B4-BE49-F238E27FC236}">
                <a16:creationId xmlns:a16="http://schemas.microsoft.com/office/drawing/2014/main" id="{7F69F53F-54AC-44C3-86B6-1F59EC870476}"/>
              </a:ext>
            </a:extLst>
          </p:cNvPr>
          <p:cNvGrpSpPr/>
          <p:nvPr/>
        </p:nvGrpSpPr>
        <p:grpSpPr>
          <a:xfrm>
            <a:off x="539750" y="559254"/>
            <a:ext cx="8064500" cy="752101"/>
            <a:chOff x="539750" y="559254"/>
            <a:chExt cx="8064500" cy="752101"/>
          </a:xfrm>
        </p:grpSpPr>
        <p:sp>
          <p:nvSpPr>
            <p:cNvPr id="32" name="Cross 31">
              <a:extLst>
                <a:ext uri="{FF2B5EF4-FFF2-40B4-BE49-F238E27FC236}">
                  <a16:creationId xmlns:a16="http://schemas.microsoft.com/office/drawing/2014/main" id="{B924CCF4-492C-454D-BF1C-A188F1C70405}"/>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Freeform: Shape 35">
              <a:extLst>
                <a:ext uri="{FF2B5EF4-FFF2-40B4-BE49-F238E27FC236}">
                  <a16:creationId xmlns:a16="http://schemas.microsoft.com/office/drawing/2014/main" id="{15B12100-FC60-4468-8F06-1181D4DFD6CA}"/>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7" name="Freeform: Shape 36">
              <a:extLst>
                <a:ext uri="{FF2B5EF4-FFF2-40B4-BE49-F238E27FC236}">
                  <a16:creationId xmlns:a16="http://schemas.microsoft.com/office/drawing/2014/main" id="{7EEE2E1E-018B-4F4F-BFCD-57412F7646E3}"/>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8" name="Rectangle 37">
              <a:extLst>
                <a:ext uri="{FF2B5EF4-FFF2-40B4-BE49-F238E27FC236}">
                  <a16:creationId xmlns:a16="http://schemas.microsoft.com/office/drawing/2014/main" id="{F3F06E4F-9C1D-4131-97D4-A8210D87632F}"/>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7E80D2C1-D307-4611-A62C-04C023313C80}"/>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3" name="Picture 22">
            <a:extLst>
              <a:ext uri="{FF2B5EF4-FFF2-40B4-BE49-F238E27FC236}">
                <a16:creationId xmlns:a16="http://schemas.microsoft.com/office/drawing/2014/main" id="{86085A40-BD2E-4CA9-B09B-79E8D59693C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432457"/>
            <a:ext cx="8064500" cy="4876268"/>
          </a:xfrm>
          <a:prstGeom prst="rect">
            <a:avLst/>
          </a:prstGeom>
        </p:spPr>
      </p:pic>
      <p:grpSp>
        <p:nvGrpSpPr>
          <p:cNvPr id="24" name="Group 23">
            <a:extLst>
              <a:ext uri="{FF2B5EF4-FFF2-40B4-BE49-F238E27FC236}">
                <a16:creationId xmlns:a16="http://schemas.microsoft.com/office/drawing/2014/main" id="{4C74259B-34F5-4DC9-87E5-5565F4890CBA}"/>
              </a:ext>
            </a:extLst>
          </p:cNvPr>
          <p:cNvGrpSpPr/>
          <p:nvPr/>
        </p:nvGrpSpPr>
        <p:grpSpPr>
          <a:xfrm rot="21382528">
            <a:off x="3644703" y="2808711"/>
            <a:ext cx="2183904" cy="3084208"/>
            <a:chOff x="3965738" y="1670173"/>
            <a:chExt cx="2430031" cy="3431800"/>
          </a:xfrm>
        </p:grpSpPr>
        <p:sp>
          <p:nvSpPr>
            <p:cNvPr id="25" name="Rectangle 24">
              <a:extLst>
                <a:ext uri="{FF2B5EF4-FFF2-40B4-BE49-F238E27FC236}">
                  <a16:creationId xmlns:a16="http://schemas.microsoft.com/office/drawing/2014/main" id="{127F93AA-7D4C-4BD3-B716-35DD540F5FFD}"/>
                </a:ext>
              </a:extLst>
            </p:cNvPr>
            <p:cNvSpPr/>
            <p:nvPr/>
          </p:nvSpPr>
          <p:spPr>
            <a:xfrm>
              <a:off x="3965738" y="1670173"/>
              <a:ext cx="2430031" cy="3431800"/>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a:extLst>
                <a:ext uri="{FF2B5EF4-FFF2-40B4-BE49-F238E27FC236}">
                  <a16:creationId xmlns:a16="http://schemas.microsoft.com/office/drawing/2014/main" id="{DE838D78-51AB-4E32-9545-41D71DD7F0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040975" y="1739640"/>
              <a:ext cx="2279556" cy="3292866"/>
            </a:xfrm>
            <a:prstGeom prst="rect">
              <a:avLst/>
            </a:prstGeom>
          </p:spPr>
        </p:pic>
        <p:sp>
          <p:nvSpPr>
            <p:cNvPr id="27" name="Parallelogram 26">
              <a:extLst>
                <a:ext uri="{FF2B5EF4-FFF2-40B4-BE49-F238E27FC236}">
                  <a16:creationId xmlns:a16="http://schemas.microsoft.com/office/drawing/2014/main" id="{23E859F3-A331-4164-ACFE-E660D0D24971}"/>
                </a:ext>
              </a:extLst>
            </p:cNvPr>
            <p:cNvSpPr/>
            <p:nvPr/>
          </p:nvSpPr>
          <p:spPr>
            <a:xfrm rot="21286634">
              <a:off x="4012705" y="3982874"/>
              <a:ext cx="2363517" cy="692980"/>
            </a:xfrm>
            <a:prstGeom prst="parallelogram">
              <a:avLst>
                <a:gd name="adj" fmla="val 10114"/>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AB105AED-982E-40FE-93E5-E95BAB77E68E}"/>
                </a:ext>
              </a:extLst>
            </p:cNvPr>
            <p:cNvSpPr txBox="1"/>
            <p:nvPr/>
          </p:nvSpPr>
          <p:spPr>
            <a:xfrm rot="21296110">
              <a:off x="4098218" y="4007416"/>
              <a:ext cx="2279556" cy="970099"/>
            </a:xfrm>
            <a:prstGeom prst="rect">
              <a:avLst/>
            </a:prstGeom>
            <a:noFill/>
            <a:effectLst>
              <a:outerShdw dist="63500" dir="8100000" algn="tr" rotWithShape="0">
                <a:prstClr val="black"/>
              </a:outerShdw>
            </a:effectLst>
          </p:spPr>
          <p:txBody>
            <a:bodyPr wrap="square" rtlCol="0">
              <a:spAutoFit/>
            </a:bodyPr>
            <a:lstStyle/>
            <a:p>
              <a:pPr algn="ctr">
                <a:lnSpc>
                  <a:spcPts val="3000"/>
                </a:lnSpc>
              </a:pPr>
              <a:r>
                <a:rPr lang="en-GB" sz="2800" b="1" dirty="0">
                  <a:solidFill>
                    <a:schemeClr val="bg1"/>
                  </a:solidFill>
                </a:rPr>
                <a:t>Nat King Cole</a:t>
              </a:r>
              <a:endParaRPr lang="en-GB" sz="2000" b="1" dirty="0">
                <a:solidFill>
                  <a:schemeClr val="bg1"/>
                </a:solidFill>
              </a:endParaRPr>
            </a:p>
          </p:txBody>
        </p:sp>
      </p:grpSp>
      <p:grpSp>
        <p:nvGrpSpPr>
          <p:cNvPr id="4" name="Group 3">
            <a:extLst>
              <a:ext uri="{FF2B5EF4-FFF2-40B4-BE49-F238E27FC236}">
                <a16:creationId xmlns:a16="http://schemas.microsoft.com/office/drawing/2014/main" id="{8A008B65-A35D-4213-9629-AFEC0758680E}"/>
              </a:ext>
            </a:extLst>
          </p:cNvPr>
          <p:cNvGrpSpPr/>
          <p:nvPr/>
        </p:nvGrpSpPr>
        <p:grpSpPr>
          <a:xfrm rot="159120">
            <a:off x="5567977" y="1601310"/>
            <a:ext cx="2793121" cy="2205850"/>
            <a:chOff x="5515575" y="1832551"/>
            <a:chExt cx="2793121" cy="2205850"/>
          </a:xfrm>
        </p:grpSpPr>
        <p:grpSp>
          <p:nvGrpSpPr>
            <p:cNvPr id="2" name="Group 1">
              <a:extLst>
                <a:ext uri="{FF2B5EF4-FFF2-40B4-BE49-F238E27FC236}">
                  <a16:creationId xmlns:a16="http://schemas.microsoft.com/office/drawing/2014/main" id="{DA1AB937-60BD-47F0-ADDD-C12F8119E074}"/>
                </a:ext>
              </a:extLst>
            </p:cNvPr>
            <p:cNvGrpSpPr/>
            <p:nvPr/>
          </p:nvGrpSpPr>
          <p:grpSpPr>
            <a:xfrm>
              <a:off x="5515575" y="1832551"/>
              <a:ext cx="2793121" cy="2205850"/>
              <a:chOff x="5569986" y="3842157"/>
              <a:chExt cx="2970479" cy="2345917"/>
            </a:xfrm>
          </p:grpSpPr>
          <p:sp>
            <p:nvSpPr>
              <p:cNvPr id="30" name="Rectangle 29">
                <a:extLst>
                  <a:ext uri="{FF2B5EF4-FFF2-40B4-BE49-F238E27FC236}">
                    <a16:creationId xmlns:a16="http://schemas.microsoft.com/office/drawing/2014/main" id="{B2A4C930-405D-4C03-A90E-30CB06482E8F}"/>
                  </a:ext>
                </a:extLst>
              </p:cNvPr>
              <p:cNvSpPr/>
              <p:nvPr/>
            </p:nvSpPr>
            <p:spPr>
              <a:xfrm rot="16200000">
                <a:off x="5882267" y="3529876"/>
                <a:ext cx="2345917" cy="2970479"/>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1" name="Picture 30">
                <a:extLst>
                  <a:ext uri="{FF2B5EF4-FFF2-40B4-BE49-F238E27FC236}">
                    <a16:creationId xmlns:a16="http://schemas.microsoft.com/office/drawing/2014/main" id="{15D42783-70A9-43C2-BA58-E3A33364B1D9}"/>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5623816" y="3899732"/>
                <a:ext cx="2862818" cy="2230766"/>
              </a:xfrm>
              <a:prstGeom prst="rect">
                <a:avLst/>
              </a:prstGeom>
            </p:spPr>
          </p:pic>
        </p:grpSp>
        <p:sp>
          <p:nvSpPr>
            <p:cNvPr id="33" name="TextBox 32">
              <a:extLst>
                <a:ext uri="{FF2B5EF4-FFF2-40B4-BE49-F238E27FC236}">
                  <a16:creationId xmlns:a16="http://schemas.microsoft.com/office/drawing/2014/main" id="{0D733DD0-2865-4134-A6B0-D91A8D11E3D9}"/>
                </a:ext>
              </a:extLst>
            </p:cNvPr>
            <p:cNvSpPr txBox="1"/>
            <p:nvPr/>
          </p:nvSpPr>
          <p:spPr>
            <a:xfrm>
              <a:off x="5671297" y="3138718"/>
              <a:ext cx="2423319" cy="804516"/>
            </a:xfrm>
            <a:prstGeom prst="rect">
              <a:avLst/>
            </a:prstGeom>
            <a:noFill/>
            <a:effectLst>
              <a:outerShdw dist="63500" dir="8100000" algn="tr" rotWithShape="0">
                <a:prstClr val="black"/>
              </a:outerShdw>
            </a:effectLst>
          </p:spPr>
          <p:txBody>
            <a:bodyPr wrap="square" rtlCol="0">
              <a:spAutoFit/>
            </a:bodyPr>
            <a:lstStyle/>
            <a:p>
              <a:pPr>
                <a:lnSpc>
                  <a:spcPts val="2700"/>
                </a:lnSpc>
              </a:pPr>
              <a:r>
                <a:rPr lang="en-GB" sz="2800" b="1" dirty="0">
                  <a:solidFill>
                    <a:schemeClr val="bg1"/>
                  </a:solidFill>
                </a:rPr>
                <a:t>Louis Armstrong</a:t>
              </a:r>
            </a:p>
          </p:txBody>
        </p:sp>
      </p:grpSp>
      <p:sp>
        <p:nvSpPr>
          <p:cNvPr id="21" name="Title 20"/>
          <p:cNvSpPr>
            <a:spLocks noGrp="1"/>
          </p:cNvSpPr>
          <p:nvPr>
            <p:ph type="title"/>
          </p:nvPr>
        </p:nvSpPr>
        <p:spPr/>
        <p:txBody>
          <a:bodyPr/>
          <a:lstStyle/>
          <a:p>
            <a:r>
              <a:rPr lang="en-GB" sz="3600" dirty="0">
                <a:latin typeface="+mn-lt"/>
              </a:rPr>
              <a:t>Jazz</a:t>
            </a:r>
          </a:p>
        </p:txBody>
      </p:sp>
      <p:sp>
        <p:nvSpPr>
          <p:cNvPr id="20" name="Definition">
            <a:extLst>
              <a:ext uri="{FF2B5EF4-FFF2-40B4-BE49-F238E27FC236}">
                <a16:creationId xmlns:a16="http://schemas.microsoft.com/office/drawing/2014/main" id="{D593C0B8-7F7C-4207-A36E-A48313CCF28E}"/>
              </a:ext>
            </a:extLst>
          </p:cNvPr>
          <p:cNvSpPr/>
          <p:nvPr/>
        </p:nvSpPr>
        <p:spPr>
          <a:xfrm>
            <a:off x="5997682" y="4016933"/>
            <a:ext cx="2369728" cy="1222863"/>
          </a:xfrm>
          <a:prstGeom prst="plus">
            <a:avLst>
              <a:gd name="adj" fmla="val 7506"/>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r>
              <a:rPr lang="en-GB" b="1" dirty="0">
                <a:solidFill>
                  <a:schemeClr val="bg1"/>
                </a:solidFill>
              </a:rPr>
              <a:t>improvisation: </a:t>
            </a:r>
            <a:r>
              <a:rPr lang="en-GB" dirty="0">
                <a:solidFill>
                  <a:schemeClr val="bg1"/>
                </a:solidFill>
              </a:rPr>
              <a:t>Make up the music as you play. </a:t>
            </a:r>
          </a:p>
        </p:txBody>
      </p:sp>
      <p:sp>
        <p:nvSpPr>
          <p:cNvPr id="22" name="Definition">
            <a:extLst>
              <a:ext uri="{FF2B5EF4-FFF2-40B4-BE49-F238E27FC236}">
                <a16:creationId xmlns:a16="http://schemas.microsoft.com/office/drawing/2014/main" id="{6455EC53-B51E-49F3-9C2B-11B98B48CFE6}"/>
              </a:ext>
            </a:extLst>
          </p:cNvPr>
          <p:cNvSpPr/>
          <p:nvPr/>
        </p:nvSpPr>
        <p:spPr>
          <a:xfrm>
            <a:off x="5997682" y="5376529"/>
            <a:ext cx="2369728" cy="667796"/>
          </a:xfrm>
          <a:prstGeom prst="plus">
            <a:avLst>
              <a:gd name="adj" fmla="val 13717"/>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r>
              <a:rPr lang="en-GB" b="1" dirty="0"/>
              <a:t>tempo:</a:t>
            </a:r>
            <a:r>
              <a:rPr lang="en-GB" b="1" dirty="0">
                <a:solidFill>
                  <a:schemeClr val="bg1"/>
                </a:solidFill>
              </a:rPr>
              <a:t> </a:t>
            </a:r>
            <a:r>
              <a:rPr lang="en-GB" dirty="0">
                <a:solidFill>
                  <a:schemeClr val="bg1"/>
                </a:solidFill>
              </a:rPr>
              <a:t>The speed of the music.</a:t>
            </a:r>
          </a:p>
        </p:txBody>
      </p:sp>
      <p:sp>
        <p:nvSpPr>
          <p:cNvPr id="34" name="Text 1">
            <a:extLst>
              <a:ext uri="{FF2B5EF4-FFF2-40B4-BE49-F238E27FC236}">
                <a16:creationId xmlns:a16="http://schemas.microsoft.com/office/drawing/2014/main" id="{08D909D8-1F88-4C43-98F3-C36704CC86D1}"/>
              </a:ext>
            </a:extLst>
          </p:cNvPr>
          <p:cNvSpPr/>
          <p:nvPr/>
        </p:nvSpPr>
        <p:spPr>
          <a:xfrm>
            <a:off x="750752" y="1648610"/>
            <a:ext cx="2741970" cy="2129399"/>
          </a:xfrm>
          <a:prstGeom prst="plus">
            <a:avLst>
              <a:gd name="adj" fmla="val 6980"/>
            </a:avLst>
          </a:prstGeom>
          <a:solidFill>
            <a:schemeClr val="bg1"/>
          </a:solidFill>
          <a:ln w="57150" cmpd="dbl">
            <a:solidFill>
              <a:srgbClr val="6C9E72"/>
            </a:solidFill>
          </a:ln>
          <a:effectLst>
            <a:outerShdw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52000" tIns="144000" rIns="72000" bIns="144000" rtlCol="0" anchor="ctr" anchorCtr="0"/>
          <a:lstStyle/>
          <a:p>
            <a:pPr>
              <a:spcAft>
                <a:spcPts val="1200"/>
              </a:spcAft>
            </a:pPr>
            <a:r>
              <a:rPr lang="en-GB" dirty="0">
                <a:solidFill>
                  <a:schemeClr val="tx1"/>
                </a:solidFill>
              </a:rPr>
              <a:t>Jazz remained popular during the 1940s. Ella Fitzgerald, Nat King Cole and Louis Armstrong were some of most notable jazz artists of the time. </a:t>
            </a:r>
          </a:p>
        </p:txBody>
      </p:sp>
      <p:sp>
        <p:nvSpPr>
          <p:cNvPr id="35" name="Text 2">
            <a:extLst>
              <a:ext uri="{FF2B5EF4-FFF2-40B4-BE49-F238E27FC236}">
                <a16:creationId xmlns:a16="http://schemas.microsoft.com/office/drawing/2014/main" id="{7A4806C6-0313-420C-A0D8-287C7F322F4D}"/>
              </a:ext>
            </a:extLst>
          </p:cNvPr>
          <p:cNvSpPr/>
          <p:nvPr/>
        </p:nvSpPr>
        <p:spPr>
          <a:xfrm>
            <a:off x="750752" y="1562093"/>
            <a:ext cx="2741969" cy="4530731"/>
          </a:xfrm>
          <a:prstGeom prst="plus">
            <a:avLst>
              <a:gd name="adj" fmla="val 5426"/>
            </a:avLst>
          </a:prstGeom>
          <a:solidFill>
            <a:schemeClr val="bg1"/>
          </a:solidFill>
          <a:ln w="57150" cmpd="dbl">
            <a:solidFill>
              <a:srgbClr val="6C9E72"/>
            </a:solidFill>
          </a:ln>
          <a:effectLst>
            <a:outerShdw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0" tIns="144000" rIns="72000" bIns="144000" rtlCol="0" anchor="ctr" anchorCtr="0"/>
          <a:lstStyle/>
          <a:p>
            <a:pPr>
              <a:spcAft>
                <a:spcPts val="1200"/>
              </a:spcAft>
            </a:pPr>
            <a:r>
              <a:rPr lang="en-GB" sz="1700" dirty="0">
                <a:solidFill>
                  <a:schemeClr val="tx1"/>
                </a:solidFill>
              </a:rPr>
              <a:t>A new type of jazz, called ‘bebop’, emerged during this era; it became known as modern jazz. Bebop was created by young jazz musicians. It was meant to be listened to, not danced to due to faster </a:t>
            </a:r>
            <a:r>
              <a:rPr lang="en-GB" sz="1700" b="1" dirty="0">
                <a:solidFill>
                  <a:srgbClr val="CA095B"/>
                </a:solidFill>
              </a:rPr>
              <a:t>tempos</a:t>
            </a:r>
            <a:r>
              <a:rPr lang="en-GB" sz="1700" dirty="0">
                <a:solidFill>
                  <a:schemeClr val="tx1"/>
                </a:solidFill>
              </a:rPr>
              <a:t>. It focused more on musical</a:t>
            </a:r>
            <a:r>
              <a:rPr lang="en-GB" sz="1700" b="1" dirty="0">
                <a:solidFill>
                  <a:srgbClr val="CA095B"/>
                </a:solidFill>
              </a:rPr>
              <a:t> improvisation</a:t>
            </a:r>
            <a:r>
              <a:rPr lang="en-GB" sz="1700" dirty="0">
                <a:solidFill>
                  <a:schemeClr val="tx1"/>
                </a:solidFill>
              </a:rPr>
              <a:t>. Traditional jazz musicians, such as Louis Armstrong, didn’t like the new style. </a:t>
            </a:r>
          </a:p>
        </p:txBody>
      </p:sp>
    </p:spTree>
    <p:extLst>
      <p:ext uri="{BB962C8B-B14F-4D97-AF65-F5344CB8AC3E}">
        <p14:creationId xmlns:p14="http://schemas.microsoft.com/office/powerpoint/2010/main" val="15892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4"/>
                                        </p:tgtEl>
                                      </p:cBhvr>
                                    </p:animEffect>
                                    <p:set>
                                      <p:cBhvr>
                                        <p:cTn id="12" dur="1" fill="hold">
                                          <p:stCondLst>
                                            <p:cond delay="499"/>
                                          </p:stCondLst>
                                        </p:cTn>
                                        <p:tgtEl>
                                          <p:spTgt spid="34"/>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p:tgtEl>
                                          <p:spTgt spid="20"/>
                                        </p:tgtEl>
                                        <p:attrNameLst>
                                          <p:attrName>ppt_y</p:attrName>
                                        </p:attrNameLst>
                                      </p:cBhvr>
                                      <p:tavLst>
                                        <p:tav tm="0">
                                          <p:val>
                                            <p:strVal val="#ppt_y+#ppt_h*1.125000"/>
                                          </p:val>
                                        </p:tav>
                                        <p:tav tm="100000">
                                          <p:val>
                                            <p:strVal val="#ppt_y"/>
                                          </p:val>
                                        </p:tav>
                                      </p:tavLst>
                                    </p:anim>
                                    <p:animEffect transition="in" filter="wipe(up)">
                                      <p:cBhvr>
                                        <p:cTn id="21" dur="500"/>
                                        <p:tgtEl>
                                          <p:spTgt spid="20"/>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ppt_y</p:attrName>
                                        </p:attrNameLst>
                                      </p:cBhvr>
                                      <p:tavLst>
                                        <p:tav tm="0">
                                          <p:val>
                                            <p:strVal val="#ppt_y+#ppt_h*1.125000"/>
                                          </p:val>
                                        </p:tav>
                                        <p:tav tm="100000">
                                          <p:val>
                                            <p:strVal val="#ppt_y"/>
                                          </p:val>
                                        </p:tav>
                                      </p:tavLst>
                                    </p:anim>
                                    <p:animEffect transition="in" filter="wipe(up)">
                                      <p:cBhvr>
                                        <p:cTn id="2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34" grpId="0" animBg="1"/>
      <p:bldP spid="34" grpId="1" animBg="1"/>
      <p:bldP spid="3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Title block">
            <a:extLst>
              <a:ext uri="{FF2B5EF4-FFF2-40B4-BE49-F238E27FC236}">
                <a16:creationId xmlns:a16="http://schemas.microsoft.com/office/drawing/2014/main" id="{87B972FF-22A0-4C38-B549-3B9A88E9773E}"/>
              </a:ext>
            </a:extLst>
          </p:cNvPr>
          <p:cNvGrpSpPr/>
          <p:nvPr/>
        </p:nvGrpSpPr>
        <p:grpSpPr>
          <a:xfrm>
            <a:off x="539750" y="559254"/>
            <a:ext cx="8064500" cy="752101"/>
            <a:chOff x="539750" y="559254"/>
            <a:chExt cx="8064500" cy="752101"/>
          </a:xfrm>
        </p:grpSpPr>
        <p:sp>
          <p:nvSpPr>
            <p:cNvPr id="22" name="Cross 21">
              <a:extLst>
                <a:ext uri="{FF2B5EF4-FFF2-40B4-BE49-F238E27FC236}">
                  <a16:creationId xmlns:a16="http://schemas.microsoft.com/office/drawing/2014/main" id="{EE50EB57-D299-4914-B328-8C3F0FA74E36}"/>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Freeform: Shape 22">
              <a:extLst>
                <a:ext uri="{FF2B5EF4-FFF2-40B4-BE49-F238E27FC236}">
                  <a16:creationId xmlns:a16="http://schemas.microsoft.com/office/drawing/2014/main" id="{587C3A6B-25A2-413A-B43D-30BDB9304C70}"/>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4" name="Freeform: Shape 23">
              <a:extLst>
                <a:ext uri="{FF2B5EF4-FFF2-40B4-BE49-F238E27FC236}">
                  <a16:creationId xmlns:a16="http://schemas.microsoft.com/office/drawing/2014/main" id="{FE22E6BD-3328-46D9-91C2-108C1AD35139}"/>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5" name="Rectangle 24">
              <a:extLst>
                <a:ext uri="{FF2B5EF4-FFF2-40B4-BE49-F238E27FC236}">
                  <a16:creationId xmlns:a16="http://schemas.microsoft.com/office/drawing/2014/main" id="{98B5B005-47EF-43AB-9607-CFDFD4F9CFDE}"/>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FF538559-5979-4E67-B579-176BFA31F36A}"/>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 name="Picture 3" descr="A picture containing flower, dancer, plant&#10;&#10;Description automatically generated">
            <a:extLst>
              <a:ext uri="{FF2B5EF4-FFF2-40B4-BE49-F238E27FC236}">
                <a16:creationId xmlns:a16="http://schemas.microsoft.com/office/drawing/2014/main" id="{A81781C7-7AC8-4FBB-8880-9FDA3254B5A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754" y="1432456"/>
            <a:ext cx="3880507" cy="4876259"/>
          </a:xfrm>
          <a:prstGeom prst="rect">
            <a:avLst/>
          </a:prstGeom>
        </p:spPr>
      </p:pic>
      <p:sp>
        <p:nvSpPr>
          <p:cNvPr id="14" name="Rectangle 13">
            <a:extLst>
              <a:ext uri="{FF2B5EF4-FFF2-40B4-BE49-F238E27FC236}">
                <a16:creationId xmlns:a16="http://schemas.microsoft.com/office/drawing/2014/main" id="{F8D69EBA-4FFD-4D85-BC48-7D78D3FF3CB0}"/>
              </a:ext>
            </a:extLst>
          </p:cNvPr>
          <p:cNvSpPr/>
          <p:nvPr/>
        </p:nvSpPr>
        <p:spPr>
          <a:xfrm rot="5400000">
            <a:off x="3407044" y="1111522"/>
            <a:ext cx="4876259" cy="5518151"/>
          </a:xfrm>
          <a:prstGeom prst="rect">
            <a:avLst/>
          </a:prstGeom>
          <a:gradFill>
            <a:gsLst>
              <a:gs pos="85000">
                <a:srgbClr val="DDDDDD">
                  <a:alpha val="91000"/>
                </a:srgbClr>
              </a:gs>
              <a:gs pos="77000">
                <a:srgbClr val="DDDDDD"/>
              </a:gs>
              <a:gs pos="0">
                <a:srgbClr val="EAEAEA"/>
              </a:gs>
              <a:gs pos="100000">
                <a:srgbClr val="DDDDDD">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Latin Music </a:t>
            </a:r>
          </a:p>
        </p:txBody>
      </p:sp>
      <p:sp>
        <p:nvSpPr>
          <p:cNvPr id="12" name="Text 1">
            <a:extLst>
              <a:ext uri="{FF2B5EF4-FFF2-40B4-BE49-F238E27FC236}">
                <a16:creationId xmlns:a16="http://schemas.microsoft.com/office/drawing/2014/main" id="{B52C50ED-B286-4973-897F-4332CC54CE91}"/>
              </a:ext>
            </a:extLst>
          </p:cNvPr>
          <p:cNvSpPr/>
          <p:nvPr/>
        </p:nvSpPr>
        <p:spPr>
          <a:xfrm>
            <a:off x="4146929" y="1634502"/>
            <a:ext cx="4241421" cy="2646878"/>
          </a:xfrm>
          <a:prstGeom prst="rect">
            <a:avLst/>
          </a:prstGeom>
          <a:noFill/>
        </p:spPr>
        <p:txBody>
          <a:bodyPr wrap="square" lIns="0" tIns="0" rIns="0" bIns="0">
            <a:spAutoFit/>
          </a:bodyPr>
          <a:lstStyle/>
          <a:p>
            <a:pPr>
              <a:spcAft>
                <a:spcPts val="1200"/>
              </a:spcAft>
            </a:pPr>
            <a:r>
              <a:rPr lang="en-GB" dirty="0"/>
              <a:t>During the 1940s, </a:t>
            </a:r>
            <a:r>
              <a:rPr lang="en-GB" b="1" dirty="0">
                <a:solidFill>
                  <a:srgbClr val="CA095B"/>
                </a:solidFill>
              </a:rPr>
              <a:t>Latin American music</a:t>
            </a:r>
            <a:r>
              <a:rPr lang="en-GB" dirty="0">
                <a:solidFill>
                  <a:srgbClr val="CA095B"/>
                </a:solidFill>
              </a:rPr>
              <a:t> </a:t>
            </a:r>
            <a:r>
              <a:rPr lang="en-GB" dirty="0"/>
              <a:t>became popular. Some of the artists were solo singers, while others performed with the big bands of the day. </a:t>
            </a:r>
          </a:p>
          <a:p>
            <a:pPr>
              <a:spcAft>
                <a:spcPts val="1200"/>
              </a:spcAft>
            </a:pPr>
            <a:r>
              <a:rPr lang="en-GB" dirty="0"/>
              <a:t>Carmen Miranda was very popular during the 1940s. She appeared in theatres, in films and was often heard on the radio. She was known for her iconic hats which featured fruit.</a:t>
            </a:r>
          </a:p>
        </p:txBody>
      </p:sp>
      <p:sp>
        <p:nvSpPr>
          <p:cNvPr id="20" name="Definition">
            <a:extLst>
              <a:ext uri="{FF2B5EF4-FFF2-40B4-BE49-F238E27FC236}">
                <a16:creationId xmlns:a16="http://schemas.microsoft.com/office/drawing/2014/main" id="{49E7B1DB-0D13-4F7F-A5D5-97DB8138364C}"/>
              </a:ext>
            </a:extLst>
          </p:cNvPr>
          <p:cNvSpPr/>
          <p:nvPr/>
        </p:nvSpPr>
        <p:spPr>
          <a:xfrm>
            <a:off x="4146929" y="4498079"/>
            <a:ext cx="4229100" cy="1549928"/>
          </a:xfrm>
          <a:prstGeom prst="plus">
            <a:avLst>
              <a:gd name="adj" fmla="val 11137"/>
            </a:avLst>
          </a:prstGeom>
          <a:solidFill>
            <a:srgbClr val="EA516C"/>
          </a:solidFill>
          <a:ln w="57150" cmpd="dbl">
            <a:solidFill>
              <a:srgbClr val="CA095B"/>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88000" rIns="180000" rtlCol="0" anchor="ctr"/>
          <a:lstStyle/>
          <a:p>
            <a:r>
              <a:rPr lang="en-GB" b="1" dirty="0">
                <a:solidFill>
                  <a:schemeClr val="bg1"/>
                </a:solidFill>
              </a:rPr>
              <a:t>Latin American music: </a:t>
            </a:r>
            <a:r>
              <a:rPr lang="en-GB" dirty="0">
                <a:solidFill>
                  <a:schemeClr val="bg1"/>
                </a:solidFill>
              </a:rPr>
              <a:t>Latin American music is from the Spanish or Portuguese speaking countries of Mexico, most of Central and South America, and the Caribbean Islands. </a:t>
            </a:r>
          </a:p>
        </p:txBody>
      </p:sp>
    </p:spTree>
    <p:extLst>
      <p:ext uri="{BB962C8B-B14F-4D97-AF65-F5344CB8AC3E}">
        <p14:creationId xmlns:p14="http://schemas.microsoft.com/office/powerpoint/2010/main" val="271745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p:tgtEl>
                                          <p:spTgt spid="20"/>
                                        </p:tgtEl>
                                        <p:attrNameLst>
                                          <p:attrName>ppt_y</p:attrName>
                                        </p:attrNameLst>
                                      </p:cBhvr>
                                      <p:tavLst>
                                        <p:tav tm="0">
                                          <p:val>
                                            <p:strVal val="#ppt_y+#ppt_h*1.125000"/>
                                          </p:val>
                                        </p:tav>
                                        <p:tav tm="100000">
                                          <p:val>
                                            <p:strVal val="#ppt_y"/>
                                          </p:val>
                                        </p:tav>
                                      </p:tavLst>
                                    </p:anim>
                                    <p:animEffect transition="in" filter="wipe(up)">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Title block">
            <a:extLst>
              <a:ext uri="{FF2B5EF4-FFF2-40B4-BE49-F238E27FC236}">
                <a16:creationId xmlns:a16="http://schemas.microsoft.com/office/drawing/2014/main" id="{A8D87491-6900-4769-BA87-E4D0D697754B}"/>
              </a:ext>
            </a:extLst>
          </p:cNvPr>
          <p:cNvGrpSpPr/>
          <p:nvPr/>
        </p:nvGrpSpPr>
        <p:grpSpPr>
          <a:xfrm>
            <a:off x="539750" y="559254"/>
            <a:ext cx="8064500" cy="752101"/>
            <a:chOff x="539750" y="559254"/>
            <a:chExt cx="8064500" cy="752101"/>
          </a:xfrm>
        </p:grpSpPr>
        <p:sp>
          <p:nvSpPr>
            <p:cNvPr id="22" name="Cross 21">
              <a:extLst>
                <a:ext uri="{FF2B5EF4-FFF2-40B4-BE49-F238E27FC236}">
                  <a16:creationId xmlns:a16="http://schemas.microsoft.com/office/drawing/2014/main" id="{356488A4-BF8E-499F-A7B7-A08F5E7E3CA8}"/>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Freeform: Shape 22">
              <a:extLst>
                <a:ext uri="{FF2B5EF4-FFF2-40B4-BE49-F238E27FC236}">
                  <a16:creationId xmlns:a16="http://schemas.microsoft.com/office/drawing/2014/main" id="{D0306CB7-8A8D-4677-8998-5FF5B36AFA5B}"/>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4" name="Freeform: Shape 23">
              <a:extLst>
                <a:ext uri="{FF2B5EF4-FFF2-40B4-BE49-F238E27FC236}">
                  <a16:creationId xmlns:a16="http://schemas.microsoft.com/office/drawing/2014/main" id="{FC8E7C3D-B880-42E9-A803-EA322B8285C3}"/>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6" name="Rectangle 25">
              <a:extLst>
                <a:ext uri="{FF2B5EF4-FFF2-40B4-BE49-F238E27FC236}">
                  <a16:creationId xmlns:a16="http://schemas.microsoft.com/office/drawing/2014/main" id="{D8BBFB55-1846-4AAD-B9E4-3FE1C3B08EDD}"/>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A00C8911-6092-451A-BABE-0A5102E3B2F2}"/>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8" name="Picture 17">
            <a:extLst>
              <a:ext uri="{FF2B5EF4-FFF2-40B4-BE49-F238E27FC236}">
                <a16:creationId xmlns:a16="http://schemas.microsoft.com/office/drawing/2014/main" id="{0DA7EF70-4883-4AE4-B846-C7BCD99BF3C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432457"/>
            <a:ext cx="8064500" cy="4876268"/>
          </a:xfrm>
          <a:prstGeom prst="rect">
            <a:avLst/>
          </a:prstGeom>
        </p:spPr>
      </p:pic>
      <p:sp>
        <p:nvSpPr>
          <p:cNvPr id="21" name="Title 20"/>
          <p:cNvSpPr>
            <a:spLocks noGrp="1"/>
          </p:cNvSpPr>
          <p:nvPr>
            <p:ph type="title"/>
          </p:nvPr>
        </p:nvSpPr>
        <p:spPr/>
        <p:txBody>
          <a:bodyPr/>
          <a:lstStyle/>
          <a:p>
            <a:r>
              <a:rPr lang="en-GB" sz="3600" dirty="0">
                <a:latin typeface="+mn-lt"/>
              </a:rPr>
              <a:t>Country Music</a:t>
            </a:r>
          </a:p>
        </p:txBody>
      </p:sp>
      <p:grpSp>
        <p:nvGrpSpPr>
          <p:cNvPr id="7" name="Group 6">
            <a:extLst>
              <a:ext uri="{FF2B5EF4-FFF2-40B4-BE49-F238E27FC236}">
                <a16:creationId xmlns:a16="http://schemas.microsoft.com/office/drawing/2014/main" id="{ABD4B11C-00C6-4F46-B0AF-8324073CE489}"/>
              </a:ext>
            </a:extLst>
          </p:cNvPr>
          <p:cNvGrpSpPr/>
          <p:nvPr/>
        </p:nvGrpSpPr>
        <p:grpSpPr>
          <a:xfrm rot="189526">
            <a:off x="4932650" y="1613408"/>
            <a:ext cx="3218603" cy="4364811"/>
            <a:chOff x="4779784" y="1624602"/>
            <a:chExt cx="3261810" cy="4423405"/>
          </a:xfrm>
        </p:grpSpPr>
        <p:sp>
          <p:nvSpPr>
            <p:cNvPr id="20" name="Rectangle 19">
              <a:extLst>
                <a:ext uri="{FF2B5EF4-FFF2-40B4-BE49-F238E27FC236}">
                  <a16:creationId xmlns:a16="http://schemas.microsoft.com/office/drawing/2014/main" id="{63F05807-5164-42CD-A9C4-6FC26A2B25C8}"/>
                </a:ext>
              </a:extLst>
            </p:cNvPr>
            <p:cNvSpPr/>
            <p:nvPr/>
          </p:nvSpPr>
          <p:spPr>
            <a:xfrm>
              <a:off x="4779784" y="1624602"/>
              <a:ext cx="3261810" cy="4423405"/>
            </a:xfrm>
            <a:prstGeom prst="rect">
              <a:avLst/>
            </a:prstGeom>
            <a:solidFill>
              <a:srgbClr val="F8F5EB"/>
            </a:solidFill>
            <a:ln w="9525">
              <a:solidFill>
                <a:schemeClr val="tx1"/>
              </a:solidFill>
            </a:ln>
            <a:effectLst>
              <a:outerShdw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descr="A person smiling for the camera&#10;&#10;Description automatically generated with medium confidence">
              <a:extLst>
                <a:ext uri="{FF2B5EF4-FFF2-40B4-BE49-F238E27FC236}">
                  <a16:creationId xmlns:a16="http://schemas.microsoft.com/office/drawing/2014/main" id="{4823A63D-2062-48C4-9D3F-E265B910AEE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74048" y="1732012"/>
              <a:ext cx="3073279" cy="3875003"/>
            </a:xfrm>
            <a:prstGeom prst="rect">
              <a:avLst/>
            </a:prstGeom>
          </p:spPr>
        </p:pic>
        <p:grpSp>
          <p:nvGrpSpPr>
            <p:cNvPr id="6" name="Group 5">
              <a:extLst>
                <a:ext uri="{FF2B5EF4-FFF2-40B4-BE49-F238E27FC236}">
                  <a16:creationId xmlns:a16="http://schemas.microsoft.com/office/drawing/2014/main" id="{C140BB2D-22C4-4E51-91E5-2D0EA1E04BF4}"/>
                </a:ext>
              </a:extLst>
            </p:cNvPr>
            <p:cNvGrpSpPr/>
            <p:nvPr/>
          </p:nvGrpSpPr>
          <p:grpSpPr>
            <a:xfrm>
              <a:off x="4867014" y="4965191"/>
              <a:ext cx="3087347" cy="990898"/>
              <a:chOff x="4867014" y="4888609"/>
              <a:chExt cx="3087347" cy="990898"/>
            </a:xfrm>
          </p:grpSpPr>
          <p:sp>
            <p:nvSpPr>
              <p:cNvPr id="29" name="Freeform: Shape 28">
                <a:extLst>
                  <a:ext uri="{FF2B5EF4-FFF2-40B4-BE49-F238E27FC236}">
                    <a16:creationId xmlns:a16="http://schemas.microsoft.com/office/drawing/2014/main" id="{A3B6EBA7-F086-4D20-A3BB-C501BDD8938A}"/>
                  </a:ext>
                </a:extLst>
              </p:cNvPr>
              <p:cNvSpPr/>
              <p:nvPr/>
            </p:nvSpPr>
            <p:spPr>
              <a:xfrm>
                <a:off x="4900612" y="4888609"/>
                <a:ext cx="3019425" cy="990898"/>
              </a:xfrm>
              <a:custGeom>
                <a:avLst/>
                <a:gdLst>
                  <a:gd name="connsiteX0" fmla="*/ 1536639 w 3073279"/>
                  <a:gd name="connsiteY0" fmla="*/ 0 h 1468808"/>
                  <a:gd name="connsiteX1" fmla="*/ 2055941 w 3073279"/>
                  <a:gd name="connsiteY1" fmla="*/ 215102 h 1468808"/>
                  <a:gd name="connsiteX2" fmla="*/ 2110725 w 3073279"/>
                  <a:gd name="connsiteY2" fmla="*/ 281500 h 1468808"/>
                  <a:gd name="connsiteX3" fmla="*/ 3073279 w 3073279"/>
                  <a:gd name="connsiteY3" fmla="*/ 281500 h 1468808"/>
                  <a:gd name="connsiteX4" fmla="*/ 3073279 w 3073279"/>
                  <a:gd name="connsiteY4" fmla="*/ 1187307 h 1468808"/>
                  <a:gd name="connsiteX5" fmla="*/ 2110725 w 3073279"/>
                  <a:gd name="connsiteY5" fmla="*/ 1187307 h 1468808"/>
                  <a:gd name="connsiteX6" fmla="*/ 2055941 w 3073279"/>
                  <a:gd name="connsiteY6" fmla="*/ 1253706 h 1468808"/>
                  <a:gd name="connsiteX7" fmla="*/ 1536639 w 3073279"/>
                  <a:gd name="connsiteY7" fmla="*/ 1468808 h 1468808"/>
                  <a:gd name="connsiteX8" fmla="*/ 1017337 w 3073279"/>
                  <a:gd name="connsiteY8" fmla="*/ 1253706 h 1468808"/>
                  <a:gd name="connsiteX9" fmla="*/ 962553 w 3073279"/>
                  <a:gd name="connsiteY9" fmla="*/ 1187307 h 1468808"/>
                  <a:gd name="connsiteX10" fmla="*/ 0 w 3073279"/>
                  <a:gd name="connsiteY10" fmla="*/ 1187307 h 1468808"/>
                  <a:gd name="connsiteX11" fmla="*/ 0 w 3073279"/>
                  <a:gd name="connsiteY11" fmla="*/ 281500 h 1468808"/>
                  <a:gd name="connsiteX12" fmla="*/ 962554 w 3073279"/>
                  <a:gd name="connsiteY12" fmla="*/ 281500 h 1468808"/>
                  <a:gd name="connsiteX13" fmla="*/ 1017337 w 3073279"/>
                  <a:gd name="connsiteY13" fmla="*/ 215102 h 1468808"/>
                  <a:gd name="connsiteX14" fmla="*/ 1536639 w 3073279"/>
                  <a:gd name="connsiteY14" fmla="*/ 0 h 1468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073279" h="1468808">
                    <a:moveTo>
                      <a:pt x="1536639" y="0"/>
                    </a:moveTo>
                    <a:cubicBezTo>
                      <a:pt x="1739439" y="0"/>
                      <a:pt x="1923040" y="82201"/>
                      <a:pt x="2055941" y="215102"/>
                    </a:cubicBezTo>
                    <a:lnTo>
                      <a:pt x="2110725" y="281500"/>
                    </a:lnTo>
                    <a:lnTo>
                      <a:pt x="3073279" y="281500"/>
                    </a:lnTo>
                    <a:lnTo>
                      <a:pt x="3073279" y="1187307"/>
                    </a:lnTo>
                    <a:lnTo>
                      <a:pt x="2110725" y="1187307"/>
                    </a:lnTo>
                    <a:lnTo>
                      <a:pt x="2055941" y="1253706"/>
                    </a:lnTo>
                    <a:cubicBezTo>
                      <a:pt x="1923040" y="1386607"/>
                      <a:pt x="1739439" y="1468808"/>
                      <a:pt x="1536639" y="1468808"/>
                    </a:cubicBezTo>
                    <a:cubicBezTo>
                      <a:pt x="1333839" y="1468808"/>
                      <a:pt x="1150238" y="1386607"/>
                      <a:pt x="1017337" y="1253706"/>
                    </a:cubicBezTo>
                    <a:lnTo>
                      <a:pt x="962553" y="1187307"/>
                    </a:lnTo>
                    <a:lnTo>
                      <a:pt x="0" y="1187307"/>
                    </a:lnTo>
                    <a:lnTo>
                      <a:pt x="0" y="281500"/>
                    </a:lnTo>
                    <a:lnTo>
                      <a:pt x="962554" y="281500"/>
                    </a:lnTo>
                    <a:lnTo>
                      <a:pt x="1017337" y="215102"/>
                    </a:lnTo>
                    <a:cubicBezTo>
                      <a:pt x="1150238" y="82201"/>
                      <a:pt x="1333839" y="0"/>
                      <a:pt x="1536639" y="0"/>
                    </a:cubicBezTo>
                    <a:close/>
                  </a:path>
                </a:pathLst>
              </a:custGeom>
              <a:solidFill>
                <a:srgbClr val="89B98F"/>
              </a:solidFill>
              <a:ln w="57150" cmpd="tri">
                <a:solidFill>
                  <a:srgbClr val="6C9C7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8" name="TextBox 7">
                <a:extLst>
                  <a:ext uri="{FF2B5EF4-FFF2-40B4-BE49-F238E27FC236}">
                    <a16:creationId xmlns:a16="http://schemas.microsoft.com/office/drawing/2014/main" id="{F76E0B7C-7663-4BB7-BAD3-08285731A1D7}"/>
                  </a:ext>
                </a:extLst>
              </p:cNvPr>
              <p:cNvSpPr txBox="1"/>
              <p:nvPr/>
            </p:nvSpPr>
            <p:spPr>
              <a:xfrm>
                <a:off x="4867014" y="5152947"/>
                <a:ext cx="3087347" cy="487121"/>
              </a:xfrm>
              <a:prstGeom prst="rect">
                <a:avLst/>
              </a:prstGeom>
              <a:noFill/>
              <a:effectLst/>
            </p:spPr>
            <p:txBody>
              <a:bodyPr wrap="square" rtlCol="0">
                <a:spAutoFit/>
              </a:bodyPr>
              <a:lstStyle/>
              <a:p>
                <a:pPr algn="ctr">
                  <a:lnSpc>
                    <a:spcPts val="3000"/>
                  </a:lnSpc>
                </a:pPr>
                <a:r>
                  <a:rPr lang="en-GB" sz="2700" b="1" dirty="0">
                    <a:solidFill>
                      <a:schemeClr val="bg1"/>
                    </a:solidFill>
                  </a:rPr>
                  <a:t>Jenny Lou Carson</a:t>
                </a:r>
              </a:p>
            </p:txBody>
          </p:sp>
        </p:grpSp>
      </p:grpSp>
      <p:sp>
        <p:nvSpPr>
          <p:cNvPr id="17" name="Definition">
            <a:extLst>
              <a:ext uri="{FF2B5EF4-FFF2-40B4-BE49-F238E27FC236}">
                <a16:creationId xmlns:a16="http://schemas.microsoft.com/office/drawing/2014/main" id="{BD2D6A90-2E6A-4D9B-981C-C8D94D97CB21}"/>
              </a:ext>
            </a:extLst>
          </p:cNvPr>
          <p:cNvSpPr/>
          <p:nvPr/>
        </p:nvSpPr>
        <p:spPr>
          <a:xfrm>
            <a:off x="736206" y="4218504"/>
            <a:ext cx="3738692" cy="1845077"/>
          </a:xfrm>
          <a:prstGeom prst="plus">
            <a:avLst>
              <a:gd name="adj" fmla="val 8274"/>
            </a:avLst>
          </a:prstGeom>
          <a:solidFill>
            <a:srgbClr val="EA516C"/>
          </a:solidFill>
          <a:ln w="57150" cmpd="dbl">
            <a:solidFill>
              <a:srgbClr val="CA095B"/>
            </a:solidFill>
          </a:ln>
          <a:effectLst>
            <a:outerShdw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88000" rIns="180000" rtlCol="0" anchor="ctr"/>
          <a:lstStyle/>
          <a:p>
            <a:r>
              <a:rPr lang="en-GB" b="1" dirty="0">
                <a:solidFill>
                  <a:schemeClr val="bg1"/>
                </a:solidFill>
              </a:rPr>
              <a:t>country music: </a:t>
            </a:r>
            <a:r>
              <a:rPr lang="en-GB" dirty="0">
                <a:solidFill>
                  <a:schemeClr val="bg1"/>
                </a:solidFill>
              </a:rPr>
              <a:t>Short for country and western. A style of American music which originated from the South and West in the early 20</a:t>
            </a:r>
            <a:r>
              <a:rPr lang="en-GB" baseline="30000" dirty="0">
                <a:solidFill>
                  <a:schemeClr val="bg1"/>
                </a:solidFill>
              </a:rPr>
              <a:t>th</a:t>
            </a:r>
            <a:r>
              <a:rPr lang="en-GB" dirty="0">
                <a:solidFill>
                  <a:schemeClr val="bg1"/>
                </a:solidFill>
              </a:rPr>
              <a:t> century.</a:t>
            </a:r>
          </a:p>
        </p:txBody>
      </p:sp>
      <p:sp>
        <p:nvSpPr>
          <p:cNvPr id="25" name="Text 1">
            <a:extLst>
              <a:ext uri="{FF2B5EF4-FFF2-40B4-BE49-F238E27FC236}">
                <a16:creationId xmlns:a16="http://schemas.microsoft.com/office/drawing/2014/main" id="{ADB282EE-930F-4A51-9759-1AD60358CDBC}"/>
              </a:ext>
            </a:extLst>
          </p:cNvPr>
          <p:cNvSpPr/>
          <p:nvPr/>
        </p:nvSpPr>
        <p:spPr>
          <a:xfrm>
            <a:off x="740961" y="1571745"/>
            <a:ext cx="3733937" cy="2501938"/>
          </a:xfrm>
          <a:prstGeom prst="plus">
            <a:avLst>
              <a:gd name="adj" fmla="val 5948"/>
            </a:avLst>
          </a:prstGeom>
          <a:solidFill>
            <a:schemeClr val="bg1"/>
          </a:solidFill>
          <a:ln w="57150" cmpd="dbl">
            <a:solidFill>
              <a:srgbClr val="6C9E72"/>
            </a:solidFill>
          </a:ln>
          <a:effectLst>
            <a:outerShdw dist="76200" dir="8100000" algn="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52000" tIns="144000" rIns="216000" bIns="144000" rtlCol="0" anchor="ctr" anchorCtr="0"/>
          <a:lstStyle/>
          <a:p>
            <a:pPr>
              <a:spcAft>
                <a:spcPts val="1200"/>
              </a:spcAft>
            </a:pPr>
            <a:r>
              <a:rPr lang="en-GB" b="1" dirty="0">
                <a:solidFill>
                  <a:srgbClr val="CA095B"/>
                </a:solidFill>
              </a:rPr>
              <a:t>Country music </a:t>
            </a:r>
            <a:r>
              <a:rPr lang="en-GB" dirty="0">
                <a:solidFill>
                  <a:schemeClr val="tx1"/>
                </a:solidFill>
              </a:rPr>
              <a:t>became popular during the 1940s. By the end of this decade, it became known as Country and Western music.</a:t>
            </a:r>
          </a:p>
          <a:p>
            <a:pPr>
              <a:spcAft>
                <a:spcPts val="1200"/>
              </a:spcAft>
            </a:pPr>
            <a:r>
              <a:rPr lang="en-GB" dirty="0">
                <a:solidFill>
                  <a:schemeClr val="tx1"/>
                </a:solidFill>
              </a:rPr>
              <a:t>The popularity of this genre of music was helped by a genre of film called ‘westerns’. </a:t>
            </a:r>
          </a:p>
        </p:txBody>
      </p:sp>
      <p:sp>
        <p:nvSpPr>
          <p:cNvPr id="27" name="Text 2">
            <a:extLst>
              <a:ext uri="{FF2B5EF4-FFF2-40B4-BE49-F238E27FC236}">
                <a16:creationId xmlns:a16="http://schemas.microsoft.com/office/drawing/2014/main" id="{8B7B7B09-F2CF-4459-95C6-C1A2242DE240}"/>
              </a:ext>
            </a:extLst>
          </p:cNvPr>
          <p:cNvSpPr/>
          <p:nvPr/>
        </p:nvSpPr>
        <p:spPr>
          <a:xfrm>
            <a:off x="736205" y="1571746"/>
            <a:ext cx="3743448" cy="2501938"/>
          </a:xfrm>
          <a:prstGeom prst="plus">
            <a:avLst>
              <a:gd name="adj" fmla="val 6292"/>
            </a:avLst>
          </a:prstGeom>
          <a:solidFill>
            <a:schemeClr val="bg1"/>
          </a:solidFill>
          <a:ln w="57150" cmpd="dbl">
            <a:solidFill>
              <a:srgbClr val="6C9E72"/>
            </a:solidFill>
          </a:ln>
          <a:effectLst>
            <a:outerShdw dist="76200" dir="10800000" algn="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4000" tIns="144000" rIns="72000" bIns="144000" rtlCol="0" anchor="ctr" anchorCtr="0"/>
          <a:lstStyle/>
          <a:p>
            <a:pPr>
              <a:spcAft>
                <a:spcPts val="1200"/>
              </a:spcAft>
            </a:pPr>
            <a:r>
              <a:rPr lang="en-GB" dirty="0">
                <a:solidFill>
                  <a:schemeClr val="tx1"/>
                </a:solidFill>
              </a:rPr>
              <a:t>Popular country stars of the time included the Carter Sisters and Jenny Lou Carson, who all topped the charts. </a:t>
            </a:r>
          </a:p>
          <a:p>
            <a:pPr>
              <a:spcAft>
                <a:spcPts val="1200"/>
              </a:spcAft>
            </a:pPr>
            <a:r>
              <a:rPr lang="en-GB" dirty="0">
                <a:solidFill>
                  <a:schemeClr val="tx1"/>
                </a:solidFill>
              </a:rPr>
              <a:t>Bing Crosby and the Andrews Sisters released country songs </a:t>
            </a:r>
            <a:br>
              <a:rPr lang="en-GB" dirty="0">
                <a:solidFill>
                  <a:schemeClr val="tx1"/>
                </a:solidFill>
              </a:rPr>
            </a:br>
            <a:r>
              <a:rPr lang="en-GB" dirty="0">
                <a:solidFill>
                  <a:schemeClr val="tx1"/>
                </a:solidFill>
              </a:rPr>
              <a:t>due to its popularity.</a:t>
            </a:r>
          </a:p>
        </p:txBody>
      </p:sp>
    </p:spTree>
    <p:extLst>
      <p:ext uri="{BB962C8B-B14F-4D97-AF65-F5344CB8AC3E}">
        <p14:creationId xmlns:p14="http://schemas.microsoft.com/office/powerpoint/2010/main" val="3282593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1"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p:tgtEl>
                                          <p:spTgt spid="25"/>
                                        </p:tgtEl>
                                        <p:attrNameLst>
                                          <p:attrName>ppt_y</p:attrName>
                                        </p:attrNameLst>
                                      </p:cBhvr>
                                      <p:tavLst>
                                        <p:tav tm="0">
                                          <p:val>
                                            <p:strVal val="#ppt_y-#ppt_h*1.125000"/>
                                          </p:val>
                                        </p:tav>
                                        <p:tav tm="100000">
                                          <p:val>
                                            <p:strVal val="#ppt_y"/>
                                          </p:val>
                                        </p:tav>
                                      </p:tavLst>
                                    </p:anim>
                                    <p:animEffect transition="in" filter="wipe(down)">
                                      <p:cBhvr>
                                        <p:cTn id="8" dur="500"/>
                                        <p:tgtEl>
                                          <p:spTgt spid="25"/>
                                        </p:tgtEl>
                                      </p:cBhvr>
                                    </p:animEffect>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2" nodeType="clickEffect">
                                  <p:stCondLst>
                                    <p:cond delay="0"/>
                                  </p:stCondLst>
                                  <p:childTnLst>
                                    <p:animEffect transition="out" filter="fade">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par>
                                <p:cTn id="18" presetID="12" presetClass="entr" presetSubtype="1" fill="hold" grpId="1" nodeType="with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additive="base">
                                        <p:cTn id="20" dur="500"/>
                                        <p:tgtEl>
                                          <p:spTgt spid="27"/>
                                        </p:tgtEl>
                                        <p:attrNameLst>
                                          <p:attrName>ppt_y</p:attrName>
                                        </p:attrNameLst>
                                      </p:cBhvr>
                                      <p:tavLst>
                                        <p:tav tm="0">
                                          <p:val>
                                            <p:strVal val="#ppt_y-#ppt_h*1.125000"/>
                                          </p:val>
                                        </p:tav>
                                        <p:tav tm="100000">
                                          <p:val>
                                            <p:strVal val="#ppt_y"/>
                                          </p:val>
                                        </p:tav>
                                      </p:tavLst>
                                    </p:anim>
                                    <p:animEffect transition="in" filter="wipe(down)">
                                      <p:cBhvr>
                                        <p:cTn id="2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5" grpId="1" animBg="1"/>
      <p:bldP spid="25" grpId="2" animBg="1"/>
      <p:bldP spid="27"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Title block">
            <a:extLst>
              <a:ext uri="{FF2B5EF4-FFF2-40B4-BE49-F238E27FC236}">
                <a16:creationId xmlns:a16="http://schemas.microsoft.com/office/drawing/2014/main" id="{9FA7CA29-9FA5-499E-8703-482D964AC4D5}"/>
              </a:ext>
            </a:extLst>
          </p:cNvPr>
          <p:cNvGrpSpPr/>
          <p:nvPr/>
        </p:nvGrpSpPr>
        <p:grpSpPr>
          <a:xfrm>
            <a:off x="539750" y="559254"/>
            <a:ext cx="8064500" cy="752101"/>
            <a:chOff x="539750" y="559254"/>
            <a:chExt cx="8064500" cy="752101"/>
          </a:xfrm>
        </p:grpSpPr>
        <p:sp>
          <p:nvSpPr>
            <p:cNvPr id="25" name="Cross 24">
              <a:extLst>
                <a:ext uri="{FF2B5EF4-FFF2-40B4-BE49-F238E27FC236}">
                  <a16:creationId xmlns:a16="http://schemas.microsoft.com/office/drawing/2014/main" id="{7F1EC5CF-09D5-4EB6-98BA-AD4D8711C92B}"/>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Freeform: Shape 25">
              <a:extLst>
                <a:ext uri="{FF2B5EF4-FFF2-40B4-BE49-F238E27FC236}">
                  <a16:creationId xmlns:a16="http://schemas.microsoft.com/office/drawing/2014/main" id="{8966B85A-261E-4FA4-A7F4-35770785A8C6}"/>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7" name="Freeform: Shape 26">
              <a:extLst>
                <a:ext uri="{FF2B5EF4-FFF2-40B4-BE49-F238E27FC236}">
                  <a16:creationId xmlns:a16="http://schemas.microsoft.com/office/drawing/2014/main" id="{11E99B4F-DB3F-42F7-88F2-945D9E1621C4}"/>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8" name="Rectangle 27">
              <a:extLst>
                <a:ext uri="{FF2B5EF4-FFF2-40B4-BE49-F238E27FC236}">
                  <a16:creationId xmlns:a16="http://schemas.microsoft.com/office/drawing/2014/main" id="{756C4E8A-BDF6-4AAB-82DC-FA42C80BF1E0}"/>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CE3EF15F-830F-4FF9-9A13-F02BE2184784}"/>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Picture 2">
            <a:extLst>
              <a:ext uri="{FF2B5EF4-FFF2-40B4-BE49-F238E27FC236}">
                <a16:creationId xmlns:a16="http://schemas.microsoft.com/office/drawing/2014/main" id="{46D14054-6874-4981-A1DD-5D3441AF7BA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473200"/>
            <a:ext cx="5579208" cy="4835525"/>
          </a:xfrm>
          <a:prstGeom prst="rect">
            <a:avLst/>
          </a:prstGeom>
        </p:spPr>
      </p:pic>
      <p:pic>
        <p:nvPicPr>
          <p:cNvPr id="7" name="Notes">
            <a:extLst>
              <a:ext uri="{FF2B5EF4-FFF2-40B4-BE49-F238E27FC236}">
                <a16:creationId xmlns:a16="http://schemas.microsoft.com/office/drawing/2014/main" id="{0486059D-D60B-43FE-8053-83DE203553D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75517" y="2390863"/>
            <a:ext cx="2463314" cy="1468170"/>
          </a:xfrm>
          <a:prstGeom prst="rect">
            <a:avLst/>
          </a:prstGeom>
        </p:spPr>
      </p:pic>
      <p:sp>
        <p:nvSpPr>
          <p:cNvPr id="18" name="Title 17">
            <a:extLst>
              <a:ext uri="{FF2B5EF4-FFF2-40B4-BE49-F238E27FC236}">
                <a16:creationId xmlns:a16="http://schemas.microsoft.com/office/drawing/2014/main" id="{1ADBBC3F-AE67-45DD-BC14-E378440BF1FE}"/>
              </a:ext>
            </a:extLst>
          </p:cNvPr>
          <p:cNvSpPr>
            <a:spLocks noGrp="1"/>
          </p:cNvSpPr>
          <p:nvPr>
            <p:ph type="title"/>
          </p:nvPr>
        </p:nvSpPr>
        <p:spPr/>
        <p:txBody>
          <a:bodyPr/>
          <a:lstStyle/>
          <a:p>
            <a:r>
              <a:rPr lang="en-GB" dirty="0"/>
              <a:t>Phonographs</a:t>
            </a:r>
          </a:p>
        </p:txBody>
      </p:sp>
      <p:sp>
        <p:nvSpPr>
          <p:cNvPr id="63" name="Text 1">
            <a:extLst>
              <a:ext uri="{FF2B5EF4-FFF2-40B4-BE49-F238E27FC236}">
                <a16:creationId xmlns:a16="http://schemas.microsoft.com/office/drawing/2014/main" id="{7DCCB8BA-4A30-4BDB-B5E8-AFCF7AB6D792}"/>
              </a:ext>
            </a:extLst>
          </p:cNvPr>
          <p:cNvSpPr/>
          <p:nvPr/>
        </p:nvSpPr>
        <p:spPr>
          <a:xfrm>
            <a:off x="4408901" y="2244274"/>
            <a:ext cx="3979449" cy="1815882"/>
          </a:xfrm>
          <a:prstGeom prst="rect">
            <a:avLst/>
          </a:prstGeom>
          <a:noFill/>
        </p:spPr>
        <p:txBody>
          <a:bodyPr wrap="square" lIns="0" tIns="0" rIns="0" bIns="0">
            <a:spAutoFit/>
          </a:bodyPr>
          <a:lstStyle/>
          <a:p>
            <a:pPr>
              <a:spcAft>
                <a:spcPts val="1200"/>
              </a:spcAft>
            </a:pPr>
            <a:r>
              <a:rPr lang="en-GB" dirty="0"/>
              <a:t>During the 1940s, phonographs became more affordable, giving listeners the power to choose what they listened to and when they listened to it. </a:t>
            </a:r>
          </a:p>
          <a:p>
            <a:pPr>
              <a:spcAft>
                <a:spcPts val="1200"/>
              </a:spcAft>
            </a:pPr>
            <a:r>
              <a:rPr lang="en-GB" dirty="0"/>
              <a:t>They became known as record players.</a:t>
            </a:r>
          </a:p>
        </p:txBody>
      </p:sp>
      <p:grpSp>
        <p:nvGrpSpPr>
          <p:cNvPr id="13" name="Group 12">
            <a:extLst>
              <a:ext uri="{FF2B5EF4-FFF2-40B4-BE49-F238E27FC236}">
                <a16:creationId xmlns:a16="http://schemas.microsoft.com/office/drawing/2014/main" id="{E280B652-158D-4A25-9F65-EFA9821F3367}"/>
              </a:ext>
            </a:extLst>
          </p:cNvPr>
          <p:cNvGrpSpPr/>
          <p:nvPr/>
        </p:nvGrpSpPr>
        <p:grpSpPr>
          <a:xfrm>
            <a:off x="5028432" y="4495269"/>
            <a:ext cx="2697621" cy="994306"/>
            <a:chOff x="5442519" y="3269002"/>
            <a:chExt cx="2697621" cy="994306"/>
          </a:xfrm>
        </p:grpSpPr>
        <p:sp>
          <p:nvSpPr>
            <p:cNvPr id="14" name="Cross 13">
              <a:extLst>
                <a:ext uri="{FF2B5EF4-FFF2-40B4-BE49-F238E27FC236}">
                  <a16:creationId xmlns:a16="http://schemas.microsoft.com/office/drawing/2014/main" id="{BD3D8428-0B17-42EE-A502-AEA6F7816515}"/>
                </a:ext>
              </a:extLst>
            </p:cNvPr>
            <p:cNvSpPr/>
            <p:nvPr/>
          </p:nvSpPr>
          <p:spPr>
            <a:xfrm>
              <a:off x="5442519" y="3269002"/>
              <a:ext cx="2697621" cy="994306"/>
            </a:xfrm>
            <a:prstGeom prst="plus">
              <a:avLst>
                <a:gd name="adj" fmla="val 14156"/>
              </a:avLst>
            </a:prstGeom>
            <a:solidFill>
              <a:srgbClr val="6C9E72"/>
            </a:solidFill>
            <a:ln w="38100" cmpd="dbl">
              <a:solidFill>
                <a:srgbClr val="BAD1BE"/>
              </a:solidFill>
            </a:ln>
            <a:effectLst>
              <a:outerShdw dist="635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r>
                <a:rPr lang="en-GB" sz="1700" b="1" dirty="0">
                  <a:solidFill>
                    <a:schemeClr val="bg1"/>
                  </a:solidFill>
                </a:rPr>
                <a:t>Think About It!</a:t>
              </a:r>
            </a:p>
            <a:p>
              <a:r>
                <a:rPr lang="en-GB" sz="1700" dirty="0">
                  <a:solidFill>
                    <a:schemeClr val="bg1"/>
                  </a:solidFill>
                </a:rPr>
                <a:t>How do you listen to music today? </a:t>
              </a:r>
            </a:p>
          </p:txBody>
        </p:sp>
        <p:grpSp>
          <p:nvGrpSpPr>
            <p:cNvPr id="15" name="Group 14">
              <a:extLst>
                <a:ext uri="{FF2B5EF4-FFF2-40B4-BE49-F238E27FC236}">
                  <a16:creationId xmlns:a16="http://schemas.microsoft.com/office/drawing/2014/main" id="{AE1A64C5-935E-4D70-A8C3-D89D8BCB6D23}"/>
                </a:ext>
              </a:extLst>
            </p:cNvPr>
            <p:cNvGrpSpPr/>
            <p:nvPr/>
          </p:nvGrpSpPr>
          <p:grpSpPr>
            <a:xfrm>
              <a:off x="8004156" y="3589636"/>
              <a:ext cx="59960" cy="359098"/>
              <a:chOff x="3910573" y="4700712"/>
              <a:chExt cx="59960" cy="359098"/>
            </a:xfrm>
          </p:grpSpPr>
          <p:sp>
            <p:nvSpPr>
              <p:cNvPr id="21" name="Rectangle 20">
                <a:extLst>
                  <a:ext uri="{FF2B5EF4-FFF2-40B4-BE49-F238E27FC236}">
                    <a16:creationId xmlns:a16="http://schemas.microsoft.com/office/drawing/2014/main" id="{0538EE4F-7E4F-4E12-ADC9-BD7F78EE3BE4}"/>
                  </a:ext>
                </a:extLst>
              </p:cNvPr>
              <p:cNvSpPr/>
              <p:nvPr/>
            </p:nvSpPr>
            <p:spPr>
              <a:xfrm rot="18900000">
                <a:off x="3910573" y="4852087"/>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896FCEB5-9E4A-4109-BFB4-F35EEB00F46D}"/>
                  </a:ext>
                </a:extLst>
              </p:cNvPr>
              <p:cNvSpPr/>
              <p:nvPr/>
            </p:nvSpPr>
            <p:spPr>
              <a:xfrm rot="18900000">
                <a:off x="3910573" y="4700712"/>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DBAAEECB-59CD-4DCA-A2C9-514B8CB92EA7}"/>
                  </a:ext>
                </a:extLst>
              </p:cNvPr>
              <p:cNvSpPr/>
              <p:nvPr/>
            </p:nvSpPr>
            <p:spPr>
              <a:xfrm rot="18900000">
                <a:off x="3910573" y="4999850"/>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 name="Group 15">
              <a:extLst>
                <a:ext uri="{FF2B5EF4-FFF2-40B4-BE49-F238E27FC236}">
                  <a16:creationId xmlns:a16="http://schemas.microsoft.com/office/drawing/2014/main" id="{B4637DB2-D3D8-42E3-B4E0-7915687AC3E0}"/>
                </a:ext>
              </a:extLst>
            </p:cNvPr>
            <p:cNvGrpSpPr/>
            <p:nvPr/>
          </p:nvGrpSpPr>
          <p:grpSpPr>
            <a:xfrm>
              <a:off x="5551122" y="3586606"/>
              <a:ext cx="59960" cy="359098"/>
              <a:chOff x="3910573" y="4700712"/>
              <a:chExt cx="59960" cy="359098"/>
            </a:xfrm>
          </p:grpSpPr>
          <p:sp>
            <p:nvSpPr>
              <p:cNvPr id="17" name="Rectangle 16">
                <a:extLst>
                  <a:ext uri="{FF2B5EF4-FFF2-40B4-BE49-F238E27FC236}">
                    <a16:creationId xmlns:a16="http://schemas.microsoft.com/office/drawing/2014/main" id="{AC295654-97C5-4A51-B3BB-2E8976D507E0}"/>
                  </a:ext>
                </a:extLst>
              </p:cNvPr>
              <p:cNvSpPr/>
              <p:nvPr/>
            </p:nvSpPr>
            <p:spPr>
              <a:xfrm rot="18900000">
                <a:off x="3910573" y="4852087"/>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E36A9960-3515-4090-915C-0D8782167907}"/>
                  </a:ext>
                </a:extLst>
              </p:cNvPr>
              <p:cNvSpPr/>
              <p:nvPr/>
            </p:nvSpPr>
            <p:spPr>
              <a:xfrm rot="18900000">
                <a:off x="3910573" y="4700712"/>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6B1AA354-A712-4408-924B-099E31637635}"/>
                  </a:ext>
                </a:extLst>
              </p:cNvPr>
              <p:cNvSpPr/>
              <p:nvPr/>
            </p:nvSpPr>
            <p:spPr>
              <a:xfrm rot="18900000">
                <a:off x="3910573" y="4999850"/>
                <a:ext cx="59960" cy="5996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276185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p:tgtEl>
                                          <p:spTgt spid="13"/>
                                        </p:tgtEl>
                                        <p:attrNameLst>
                                          <p:attrName>ppt_y</p:attrName>
                                        </p:attrNameLst>
                                      </p:cBhvr>
                                      <p:tavLst>
                                        <p:tav tm="0">
                                          <p:val>
                                            <p:strVal val="#ppt_y+#ppt_h*1.125000"/>
                                          </p:val>
                                        </p:tav>
                                        <p:tav tm="100000">
                                          <p:val>
                                            <p:strVal val="#ppt_y"/>
                                          </p:val>
                                        </p:tav>
                                      </p:tavLst>
                                    </p:anim>
                                    <p:animEffect transition="in" filter="wipe(up)">
                                      <p:cBhvr>
                                        <p:cTn id="12" dur="500"/>
                                        <p:tgtEl>
                                          <p:spTgt spid="13"/>
                                        </p:tgtEl>
                                      </p:cBhvr>
                                    </p:animEffect>
                                  </p:childTnLst>
                                </p:cTn>
                              </p:par>
                              <p:par>
                                <p:cTn id="13" presetID="42" presetClass="entr" presetSubtype="0" repeatCount="indefinite"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anim calcmode="lin" valueType="num">
                                      <p:cBhvr>
                                        <p:cTn id="16" dur="2000" fill="hold"/>
                                        <p:tgtEl>
                                          <p:spTgt spid="7"/>
                                        </p:tgtEl>
                                        <p:attrNameLst>
                                          <p:attrName>ppt_x</p:attrName>
                                        </p:attrNameLst>
                                      </p:cBhvr>
                                      <p:tavLst>
                                        <p:tav tm="0">
                                          <p:val>
                                            <p:strVal val="#ppt_x"/>
                                          </p:val>
                                        </p:tav>
                                        <p:tav tm="100000">
                                          <p:val>
                                            <p:strVal val="#ppt_x"/>
                                          </p:val>
                                        </p:tav>
                                      </p:tavLst>
                                    </p:anim>
                                    <p:anim calcmode="lin" valueType="num">
                                      <p:cBhvr>
                                        <p:cTn id="17"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Title block">
            <a:extLst>
              <a:ext uri="{FF2B5EF4-FFF2-40B4-BE49-F238E27FC236}">
                <a16:creationId xmlns:a16="http://schemas.microsoft.com/office/drawing/2014/main" id="{81B1362C-608E-4D06-967F-4D1A6CAB1306}"/>
              </a:ext>
            </a:extLst>
          </p:cNvPr>
          <p:cNvGrpSpPr/>
          <p:nvPr/>
        </p:nvGrpSpPr>
        <p:grpSpPr>
          <a:xfrm>
            <a:off x="539750" y="559254"/>
            <a:ext cx="8064500" cy="752101"/>
            <a:chOff x="539750" y="559254"/>
            <a:chExt cx="8064500" cy="752101"/>
          </a:xfrm>
        </p:grpSpPr>
        <p:sp>
          <p:nvSpPr>
            <p:cNvPr id="19" name="Cross 18">
              <a:extLst>
                <a:ext uri="{FF2B5EF4-FFF2-40B4-BE49-F238E27FC236}">
                  <a16:creationId xmlns:a16="http://schemas.microsoft.com/office/drawing/2014/main" id="{4A17AF38-5A5D-4A72-A78C-253EDD1CCD80}"/>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Freeform: Shape 19">
              <a:extLst>
                <a:ext uri="{FF2B5EF4-FFF2-40B4-BE49-F238E27FC236}">
                  <a16:creationId xmlns:a16="http://schemas.microsoft.com/office/drawing/2014/main" id="{15D27F9D-B380-4569-ADCB-E506E90C2BD0}"/>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Freeform: Shape 20">
              <a:extLst>
                <a:ext uri="{FF2B5EF4-FFF2-40B4-BE49-F238E27FC236}">
                  <a16:creationId xmlns:a16="http://schemas.microsoft.com/office/drawing/2014/main" id="{8CB61A3B-6B80-45CE-8E9E-D81163AC542F}"/>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3" name="Rectangle 22">
              <a:extLst>
                <a:ext uri="{FF2B5EF4-FFF2-40B4-BE49-F238E27FC236}">
                  <a16:creationId xmlns:a16="http://schemas.microsoft.com/office/drawing/2014/main" id="{5453DDCB-820B-4F9C-B7F3-B4045FC3866D}"/>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E167C3A8-2DF2-417F-AFA5-F271378B8DD8}"/>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 name="Piano">
            <a:extLst>
              <a:ext uri="{FF2B5EF4-FFF2-40B4-BE49-F238E27FC236}">
                <a16:creationId xmlns:a16="http://schemas.microsoft.com/office/drawing/2014/main" id="{41A37B19-7F53-48E9-99FF-3718FB3E7822}"/>
              </a:ext>
            </a:extLst>
          </p:cNvPr>
          <p:cNvGrpSpPr/>
          <p:nvPr/>
        </p:nvGrpSpPr>
        <p:grpSpPr>
          <a:xfrm>
            <a:off x="539750" y="1473200"/>
            <a:ext cx="8075512" cy="4833481"/>
            <a:chOff x="539750" y="1473200"/>
            <a:chExt cx="8075512" cy="4833481"/>
          </a:xfrm>
        </p:grpSpPr>
        <p:sp>
          <p:nvSpPr>
            <p:cNvPr id="6" name="Rectangle 5">
              <a:extLst>
                <a:ext uri="{FF2B5EF4-FFF2-40B4-BE49-F238E27FC236}">
                  <a16:creationId xmlns:a16="http://schemas.microsoft.com/office/drawing/2014/main" id="{8389D187-E040-4BC3-92A3-D4E1C7F7946E}"/>
                </a:ext>
              </a:extLst>
            </p:cNvPr>
            <p:cNvSpPr/>
            <p:nvPr/>
          </p:nvSpPr>
          <p:spPr>
            <a:xfrm>
              <a:off x="539750" y="1473200"/>
              <a:ext cx="8075512" cy="3954641"/>
            </a:xfrm>
            <a:prstGeom prst="rect">
              <a:avLst/>
            </a:prstGeom>
            <a:solidFill>
              <a:srgbClr val="4442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A67B862-0325-41E1-B997-26A9DC4D8E0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5427841"/>
              <a:ext cx="8064500" cy="878840"/>
            </a:xfrm>
            <a:prstGeom prst="rect">
              <a:avLst/>
            </a:prstGeom>
          </p:spPr>
        </p:pic>
        <p:sp>
          <p:nvSpPr>
            <p:cNvPr id="22" name="Rectangle: Rounded Corners 21">
              <a:extLst>
                <a:ext uri="{FF2B5EF4-FFF2-40B4-BE49-F238E27FC236}">
                  <a16:creationId xmlns:a16="http://schemas.microsoft.com/office/drawing/2014/main" id="{B241B969-9492-4B16-8EA9-DDB4592BA48D}"/>
                </a:ext>
              </a:extLst>
            </p:cNvPr>
            <p:cNvSpPr/>
            <p:nvPr/>
          </p:nvSpPr>
          <p:spPr>
            <a:xfrm>
              <a:off x="1224162" y="5190801"/>
              <a:ext cx="6696075" cy="136625"/>
            </a:xfrm>
            <a:prstGeom prst="roundRect">
              <a:avLst/>
            </a:prstGeom>
            <a:solidFill>
              <a:srgbClr val="444241"/>
            </a:solidFill>
            <a:ln>
              <a:solidFill>
                <a:schemeClr val="tx1"/>
              </a:solidFill>
            </a:ln>
            <a:effectLst>
              <a:outerShdw dist="1016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Rectangle: Rounded Corners 11">
            <a:extLst>
              <a:ext uri="{FF2B5EF4-FFF2-40B4-BE49-F238E27FC236}">
                <a16:creationId xmlns:a16="http://schemas.microsoft.com/office/drawing/2014/main" id="{5C92CB6A-6176-46A6-AC03-EA7FBB5FB76F}"/>
              </a:ext>
            </a:extLst>
          </p:cNvPr>
          <p:cNvSpPr/>
          <p:nvPr/>
        </p:nvSpPr>
        <p:spPr>
          <a:xfrm>
            <a:off x="539749" y="1470017"/>
            <a:ext cx="8064501" cy="472501"/>
          </a:xfrm>
          <a:prstGeom prst="roundRect">
            <a:avLst>
              <a:gd name="adj" fmla="val 0"/>
            </a:avLst>
          </a:prstGeom>
          <a:solidFill>
            <a:srgbClr val="6C9E72"/>
          </a:solidFill>
          <a:ln>
            <a:noFill/>
          </a:ln>
          <a:effectLst>
            <a:outerShdw dist="762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Ins="360000" rtlCol="0" anchor="ctr"/>
          <a:lstStyle/>
          <a:p>
            <a:pPr algn="ctr"/>
            <a:r>
              <a:rPr lang="en-GB" dirty="0">
                <a:solidFill>
                  <a:schemeClr val="bg1"/>
                </a:solidFill>
              </a:rPr>
              <a:t>Some popular songs from the 1940s include:</a:t>
            </a:r>
          </a:p>
        </p:txBody>
      </p:sp>
      <p:grpSp>
        <p:nvGrpSpPr>
          <p:cNvPr id="2" name="Book">
            <a:extLst>
              <a:ext uri="{FF2B5EF4-FFF2-40B4-BE49-F238E27FC236}">
                <a16:creationId xmlns:a16="http://schemas.microsoft.com/office/drawing/2014/main" id="{5923840C-476D-4074-8598-A6279CF134EF}"/>
              </a:ext>
            </a:extLst>
          </p:cNvPr>
          <p:cNvGrpSpPr/>
          <p:nvPr/>
        </p:nvGrpSpPr>
        <p:grpSpPr>
          <a:xfrm>
            <a:off x="1508612" y="1904932"/>
            <a:ext cx="6117245" cy="3452706"/>
            <a:chOff x="1508612" y="1962082"/>
            <a:chExt cx="6117245" cy="3452706"/>
          </a:xfrm>
        </p:grpSpPr>
        <p:pic>
          <p:nvPicPr>
            <p:cNvPr id="5" name="Book">
              <a:extLst>
                <a:ext uri="{FF2B5EF4-FFF2-40B4-BE49-F238E27FC236}">
                  <a16:creationId xmlns:a16="http://schemas.microsoft.com/office/drawing/2014/main" id="{C7FE799F-CE72-413C-8802-5FF679527F1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08612" y="1962082"/>
              <a:ext cx="6117245" cy="3452706"/>
            </a:xfrm>
            <a:prstGeom prst="rect">
              <a:avLst/>
            </a:prstGeom>
            <a:effectLst>
              <a:outerShdw dist="152400" dir="5400000" algn="t" rotWithShape="0">
                <a:prstClr val="black">
                  <a:alpha val="20000"/>
                </a:prstClr>
              </a:outerShdw>
            </a:effectLst>
          </p:spPr>
        </p:pic>
        <p:sp>
          <p:nvSpPr>
            <p:cNvPr id="7" name="Rectangle 6">
              <a:extLst>
                <a:ext uri="{FF2B5EF4-FFF2-40B4-BE49-F238E27FC236}">
                  <a16:creationId xmlns:a16="http://schemas.microsoft.com/office/drawing/2014/main" id="{37F3AA66-1DA2-41C7-BE3F-453B2EE867EF}"/>
                </a:ext>
              </a:extLst>
            </p:cNvPr>
            <p:cNvSpPr/>
            <p:nvPr/>
          </p:nvSpPr>
          <p:spPr>
            <a:xfrm>
              <a:off x="1972371" y="2210264"/>
              <a:ext cx="2515552" cy="2769989"/>
            </a:xfrm>
            <a:prstGeom prst="rect">
              <a:avLst/>
            </a:prstGeom>
          </p:spPr>
          <p:txBody>
            <a:bodyPr wrap="square" lIns="0" tIns="0" rIns="0" bIns="0">
              <a:spAutoFit/>
            </a:bodyPr>
            <a:lstStyle/>
            <a:p>
              <a:pPr>
                <a:spcAft>
                  <a:spcPts val="600"/>
                </a:spcAft>
              </a:pPr>
              <a:r>
                <a:rPr lang="en-GB" sz="1600" b="1" dirty="0">
                  <a:solidFill>
                    <a:srgbClr val="CA095B"/>
                  </a:solidFill>
                </a:rPr>
                <a:t>‘Pennsylvania 6-5000’ </a:t>
              </a:r>
              <a:r>
                <a:rPr lang="en-GB" sz="1600" dirty="0">
                  <a:solidFill>
                    <a:schemeClr val="tx1"/>
                  </a:solidFill>
                </a:rPr>
                <a:t>by The Glenn Miller Orchestra</a:t>
              </a:r>
            </a:p>
            <a:p>
              <a:pPr>
                <a:spcAft>
                  <a:spcPts val="600"/>
                </a:spcAft>
              </a:pPr>
              <a:r>
                <a:rPr lang="en-GB" sz="1600" b="1" dirty="0">
                  <a:solidFill>
                    <a:srgbClr val="CA095B"/>
                  </a:solidFill>
                </a:rPr>
                <a:t>‘Moonlight Serenade’ </a:t>
              </a:r>
              <a:r>
                <a:rPr lang="en-GB" sz="1600" dirty="0">
                  <a:solidFill>
                    <a:schemeClr val="tx1"/>
                  </a:solidFill>
                </a:rPr>
                <a:t>by The Glenn Miller Orchestra </a:t>
              </a:r>
            </a:p>
            <a:p>
              <a:pPr>
                <a:spcAft>
                  <a:spcPts val="600"/>
                </a:spcAft>
              </a:pPr>
              <a:r>
                <a:rPr lang="en-GB" sz="1600" b="1" dirty="0">
                  <a:solidFill>
                    <a:srgbClr val="CA095B"/>
                  </a:solidFill>
                </a:rPr>
                <a:t>‘Harlem Air Shaft’ </a:t>
              </a:r>
              <a:r>
                <a:rPr lang="en-GB" sz="1600" dirty="0">
                  <a:solidFill>
                    <a:schemeClr val="tx1"/>
                  </a:solidFill>
                </a:rPr>
                <a:t>by Duke Ellington and his band</a:t>
              </a:r>
            </a:p>
            <a:p>
              <a:pPr>
                <a:spcAft>
                  <a:spcPts val="600"/>
                </a:spcAft>
              </a:pPr>
              <a:r>
                <a:rPr lang="en-GB" sz="1600" b="1" dirty="0">
                  <a:solidFill>
                    <a:srgbClr val="CA095B"/>
                  </a:solidFill>
                </a:rPr>
                <a:t>‘White Christmas’ </a:t>
              </a:r>
              <a:r>
                <a:rPr lang="en-GB" sz="1600" dirty="0">
                  <a:solidFill>
                    <a:schemeClr val="tx1"/>
                  </a:solidFill>
                </a:rPr>
                <a:t>by Bing Crosby</a:t>
              </a:r>
            </a:p>
            <a:p>
              <a:pPr>
                <a:spcAft>
                  <a:spcPts val="600"/>
                </a:spcAft>
              </a:pPr>
              <a:r>
                <a:rPr lang="en-GB" sz="1600" b="1" dirty="0">
                  <a:solidFill>
                    <a:srgbClr val="CA095B"/>
                  </a:solidFill>
                </a:rPr>
                <a:t>‘Boogie </a:t>
              </a:r>
              <a:r>
                <a:rPr lang="en-GB" sz="1600" b="1" dirty="0" err="1">
                  <a:solidFill>
                    <a:srgbClr val="CA095B"/>
                  </a:solidFill>
                </a:rPr>
                <a:t>Woogie</a:t>
              </a:r>
              <a:r>
                <a:rPr lang="en-GB" sz="1600" b="1" dirty="0">
                  <a:solidFill>
                    <a:srgbClr val="CA095B"/>
                  </a:solidFill>
                </a:rPr>
                <a:t> Bugle Boy’ </a:t>
              </a:r>
              <a:r>
                <a:rPr lang="en-GB" sz="1600" dirty="0">
                  <a:solidFill>
                    <a:schemeClr val="tx1"/>
                  </a:solidFill>
                </a:rPr>
                <a:t>by The Andrews Sisters </a:t>
              </a:r>
            </a:p>
          </p:txBody>
        </p:sp>
        <p:sp>
          <p:nvSpPr>
            <p:cNvPr id="9" name="Rectangle 8">
              <a:extLst>
                <a:ext uri="{FF2B5EF4-FFF2-40B4-BE49-F238E27FC236}">
                  <a16:creationId xmlns:a16="http://schemas.microsoft.com/office/drawing/2014/main" id="{0AE7F688-DE5E-477C-8A97-820CDFC545EE}"/>
                </a:ext>
              </a:extLst>
            </p:cNvPr>
            <p:cNvSpPr/>
            <p:nvPr/>
          </p:nvSpPr>
          <p:spPr>
            <a:xfrm>
              <a:off x="4701799" y="2208270"/>
              <a:ext cx="2605781" cy="2939266"/>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srgbClr val="CA095B"/>
                  </a:solidFill>
                  <a:effectLst/>
                  <a:uLnTx/>
                  <a:uFillTx/>
                  <a:latin typeface="Twinkl"/>
                  <a:ea typeface="+mn-ea"/>
                  <a:cs typeface="+mn-cs"/>
                </a:rPr>
                <a:t>‘Do You Know What It Means To Miss New Orleans’ </a:t>
              </a:r>
              <a:r>
                <a:rPr kumimoji="0" lang="en-GB" sz="1600" b="0" i="0" u="none" strike="noStrike" kern="1200" cap="none" spc="0" normalizeH="0" baseline="0" noProof="0" dirty="0">
                  <a:ln>
                    <a:noFill/>
                  </a:ln>
                  <a:solidFill>
                    <a:srgbClr val="1C1C1C"/>
                  </a:solidFill>
                  <a:effectLst/>
                  <a:uLnTx/>
                  <a:uFillTx/>
                  <a:latin typeface="Twinkl"/>
                  <a:ea typeface="+mn-ea"/>
                  <a:cs typeface="+mn-cs"/>
                </a:rPr>
                <a:t>by Louis Armstrong</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srgbClr val="CA095B"/>
                  </a:solidFill>
                  <a:effectLst/>
                  <a:uLnTx/>
                  <a:uFillTx/>
                  <a:latin typeface="Twinkl"/>
                  <a:ea typeface="+mn-ea"/>
                  <a:cs typeface="+mn-cs"/>
                </a:rPr>
                <a:t>‘I, Yi, Yi, Yi, Yi </a:t>
              </a:r>
              <a:br>
                <a:rPr kumimoji="0" lang="en-GB" sz="1600" b="1" i="0" u="none" strike="noStrike" kern="1200" cap="none" spc="0" normalizeH="0" baseline="0" noProof="0" dirty="0">
                  <a:ln>
                    <a:noFill/>
                  </a:ln>
                  <a:solidFill>
                    <a:srgbClr val="CA095B"/>
                  </a:solidFill>
                  <a:effectLst/>
                  <a:uLnTx/>
                  <a:uFillTx/>
                  <a:latin typeface="Twinkl"/>
                  <a:ea typeface="+mn-ea"/>
                  <a:cs typeface="+mn-cs"/>
                </a:rPr>
              </a:br>
              <a:r>
                <a:rPr kumimoji="0" lang="en-GB" sz="1600" b="1" i="0" u="none" strike="noStrike" kern="1200" cap="none" spc="0" normalizeH="0" baseline="0" noProof="0" dirty="0">
                  <a:ln>
                    <a:noFill/>
                  </a:ln>
                  <a:solidFill>
                    <a:srgbClr val="CA095B"/>
                  </a:solidFill>
                  <a:effectLst/>
                  <a:uLnTx/>
                  <a:uFillTx/>
                  <a:latin typeface="Twinkl"/>
                  <a:ea typeface="+mn-ea"/>
                  <a:cs typeface="+mn-cs"/>
                </a:rPr>
                <a:t>(I Like You Very Much)’ </a:t>
              </a:r>
              <a:br>
                <a:rPr kumimoji="0" lang="en-GB" sz="1600" b="1" i="0" u="none" strike="noStrike" kern="1200" cap="none" spc="0" normalizeH="0" baseline="0" noProof="0" dirty="0">
                  <a:ln>
                    <a:noFill/>
                  </a:ln>
                  <a:solidFill>
                    <a:srgbClr val="009640"/>
                  </a:solidFill>
                  <a:effectLst/>
                  <a:uLnTx/>
                  <a:uFillTx/>
                  <a:latin typeface="Twinkl"/>
                  <a:ea typeface="+mn-ea"/>
                  <a:cs typeface="+mn-cs"/>
                </a:rPr>
              </a:br>
              <a:r>
                <a:rPr kumimoji="0" lang="en-GB" sz="1600" b="0" i="0" u="none" strike="noStrike" kern="1200" cap="none" spc="0" normalizeH="0" baseline="0" noProof="0" dirty="0">
                  <a:ln>
                    <a:noFill/>
                  </a:ln>
                  <a:solidFill>
                    <a:srgbClr val="1C1C1C"/>
                  </a:solidFill>
                  <a:effectLst/>
                  <a:uLnTx/>
                  <a:uFillTx/>
                  <a:latin typeface="Twinkl"/>
                  <a:ea typeface="+mn-ea"/>
                  <a:cs typeface="+mn-cs"/>
                </a:rPr>
                <a:t>by Carmen Miranda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srgbClr val="CA095B"/>
                  </a:solidFill>
                  <a:effectLst/>
                  <a:uLnTx/>
                  <a:uFillTx/>
                  <a:latin typeface="Twinkl"/>
                  <a:ea typeface="+mn-ea"/>
                  <a:cs typeface="+mn-cs"/>
                </a:rPr>
                <a:t>‘Jealous Heart’ </a:t>
              </a:r>
              <a:br>
                <a:rPr kumimoji="0" lang="en-GB" sz="1600" b="1" i="0" u="none" strike="noStrike" kern="1200" cap="none" spc="0" normalizeH="0" baseline="0" noProof="0" dirty="0">
                  <a:ln>
                    <a:noFill/>
                  </a:ln>
                  <a:solidFill>
                    <a:srgbClr val="009640"/>
                  </a:solidFill>
                  <a:effectLst/>
                  <a:uLnTx/>
                  <a:uFillTx/>
                  <a:latin typeface="Twinkl"/>
                  <a:ea typeface="+mn-ea"/>
                  <a:cs typeface="+mn-cs"/>
                </a:rPr>
              </a:br>
              <a:r>
                <a:rPr kumimoji="0" lang="en-GB" sz="1600" b="0" i="0" u="none" strike="noStrike" kern="1200" cap="none" spc="0" normalizeH="0" baseline="0" noProof="0" dirty="0">
                  <a:ln>
                    <a:noFill/>
                  </a:ln>
                  <a:solidFill>
                    <a:srgbClr val="1C1C1C"/>
                  </a:solidFill>
                  <a:effectLst/>
                  <a:uLnTx/>
                  <a:uFillTx/>
                  <a:latin typeface="Twinkl"/>
                  <a:ea typeface="+mn-ea"/>
                  <a:cs typeface="+mn-cs"/>
                </a:rPr>
                <a:t>by Jenny Lou Carson</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srgbClr val="CA095B"/>
                  </a:solidFill>
                  <a:effectLst/>
                  <a:uLnTx/>
                  <a:uFillTx/>
                  <a:latin typeface="Twinkl"/>
                  <a:ea typeface="+mn-ea"/>
                  <a:cs typeface="+mn-cs"/>
                </a:rPr>
                <a:t>‘Saturday Night (Is the Loneliest Night of the Week)’ </a:t>
              </a:r>
              <a:r>
                <a:rPr kumimoji="0" lang="en-GB" sz="1600" b="0" i="0" u="none" strike="noStrike" kern="1200" cap="none" spc="0" normalizeH="0" baseline="0" noProof="0" dirty="0">
                  <a:ln>
                    <a:noFill/>
                  </a:ln>
                  <a:solidFill>
                    <a:srgbClr val="1C1C1C"/>
                  </a:solidFill>
                  <a:effectLst/>
                  <a:uLnTx/>
                  <a:uFillTx/>
                  <a:latin typeface="Twinkl"/>
                  <a:ea typeface="+mn-ea"/>
                  <a:cs typeface="+mn-cs"/>
                </a:rPr>
                <a:t>by Frank Sinatra</a:t>
              </a:r>
            </a:p>
          </p:txBody>
        </p:sp>
      </p:grpSp>
      <p:sp>
        <p:nvSpPr>
          <p:cNvPr id="11" name="Title 10">
            <a:extLst>
              <a:ext uri="{FF2B5EF4-FFF2-40B4-BE49-F238E27FC236}">
                <a16:creationId xmlns:a16="http://schemas.microsoft.com/office/drawing/2014/main" id="{118CEE4C-111E-4A1E-A390-BDD999CAA19F}"/>
              </a:ext>
            </a:extLst>
          </p:cNvPr>
          <p:cNvSpPr>
            <a:spLocks noGrp="1"/>
          </p:cNvSpPr>
          <p:nvPr>
            <p:ph type="title"/>
          </p:nvPr>
        </p:nvSpPr>
        <p:spPr/>
        <p:txBody>
          <a:bodyPr/>
          <a:lstStyle/>
          <a:p>
            <a:r>
              <a:rPr lang="en-GB" dirty="0"/>
              <a:t>Songs of the 1940s</a:t>
            </a:r>
          </a:p>
        </p:txBody>
      </p:sp>
    </p:spTree>
    <p:extLst>
      <p:ext uri="{BB962C8B-B14F-4D97-AF65-F5344CB8AC3E}">
        <p14:creationId xmlns:p14="http://schemas.microsoft.com/office/powerpoint/2010/main" val="2662775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down)">
                                      <p:cBhvr>
                                        <p:cTn id="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Title block">
            <a:extLst>
              <a:ext uri="{FF2B5EF4-FFF2-40B4-BE49-F238E27FC236}">
                <a16:creationId xmlns:a16="http://schemas.microsoft.com/office/drawing/2014/main" id="{E5AD4627-C7D9-44B3-A11C-E4FC0BE38F64}"/>
              </a:ext>
            </a:extLst>
          </p:cNvPr>
          <p:cNvGrpSpPr/>
          <p:nvPr/>
        </p:nvGrpSpPr>
        <p:grpSpPr>
          <a:xfrm>
            <a:off x="539750" y="559254"/>
            <a:ext cx="8064500" cy="752101"/>
            <a:chOff x="539750" y="559254"/>
            <a:chExt cx="8064500" cy="752101"/>
          </a:xfrm>
        </p:grpSpPr>
        <p:sp>
          <p:nvSpPr>
            <p:cNvPr id="35" name="Cross 34">
              <a:extLst>
                <a:ext uri="{FF2B5EF4-FFF2-40B4-BE49-F238E27FC236}">
                  <a16:creationId xmlns:a16="http://schemas.microsoft.com/office/drawing/2014/main" id="{9AED8570-DE17-4275-9096-43FDD71D5281}"/>
                </a:ext>
              </a:extLst>
            </p:cNvPr>
            <p:cNvSpPr/>
            <p:nvPr/>
          </p:nvSpPr>
          <p:spPr>
            <a:xfrm>
              <a:off x="539750" y="559254"/>
              <a:ext cx="8064500" cy="752101"/>
            </a:xfrm>
            <a:prstGeom prst="plus">
              <a:avLst>
                <a:gd name="adj" fmla="val 11365"/>
              </a:avLst>
            </a:prstGeom>
            <a:solidFill>
              <a:srgbClr val="FBDDDD"/>
            </a:solidFill>
            <a:ln>
              <a:noFill/>
            </a:ln>
            <a:effectLst>
              <a:outerShdw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Freeform: Shape 43">
              <a:extLst>
                <a:ext uri="{FF2B5EF4-FFF2-40B4-BE49-F238E27FC236}">
                  <a16:creationId xmlns:a16="http://schemas.microsoft.com/office/drawing/2014/main" id="{FDFF7B98-432C-41D8-B40D-20F8038FC77B}"/>
                </a:ext>
              </a:extLst>
            </p:cNvPr>
            <p:cNvSpPr/>
            <p:nvPr/>
          </p:nvSpPr>
          <p:spPr>
            <a:xfrm>
              <a:off x="642786"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45" name="Freeform: Shape 44">
              <a:extLst>
                <a:ext uri="{FF2B5EF4-FFF2-40B4-BE49-F238E27FC236}">
                  <a16:creationId xmlns:a16="http://schemas.microsoft.com/office/drawing/2014/main" id="{E0188480-21CE-41B4-91A6-8B397D9A3C0C}"/>
                </a:ext>
              </a:extLst>
            </p:cNvPr>
            <p:cNvSpPr/>
            <p:nvPr/>
          </p:nvSpPr>
          <p:spPr>
            <a:xfrm>
              <a:off x="7940293" y="654844"/>
              <a:ext cx="560921" cy="560921"/>
            </a:xfrm>
            <a:custGeom>
              <a:avLst/>
              <a:gdLst>
                <a:gd name="connsiteX0" fmla="*/ 573723 w 1147445"/>
                <a:gd name="connsiteY0" fmla="*/ 633147 h 1147445"/>
                <a:gd name="connsiteX1" fmla="*/ 873061 w 1147445"/>
                <a:gd name="connsiteY1" fmla="*/ 932485 h 1147445"/>
                <a:gd name="connsiteX2" fmla="*/ 860584 w 1147445"/>
                <a:gd name="connsiteY2" fmla="*/ 1070581 h 1147445"/>
                <a:gd name="connsiteX3" fmla="*/ 685090 w 1147445"/>
                <a:gd name="connsiteY3" fmla="*/ 989353 h 1147445"/>
                <a:gd name="connsiteX4" fmla="*/ 573723 w 1147445"/>
                <a:gd name="connsiteY4" fmla="*/ 1147445 h 1147445"/>
                <a:gd name="connsiteX5" fmla="*/ 462355 w 1147445"/>
                <a:gd name="connsiteY5" fmla="*/ 989353 h 1147445"/>
                <a:gd name="connsiteX6" fmla="*/ 286861 w 1147445"/>
                <a:gd name="connsiteY6" fmla="*/ 1070581 h 1147445"/>
                <a:gd name="connsiteX7" fmla="*/ 274384 w 1147445"/>
                <a:gd name="connsiteY7" fmla="*/ 932486 h 1147445"/>
                <a:gd name="connsiteX8" fmla="*/ 932486 w 1147445"/>
                <a:gd name="connsiteY8" fmla="*/ 274384 h 1147445"/>
                <a:gd name="connsiteX9" fmla="*/ 1070581 w 1147445"/>
                <a:gd name="connsiteY9" fmla="*/ 286861 h 1147445"/>
                <a:gd name="connsiteX10" fmla="*/ 989353 w 1147445"/>
                <a:gd name="connsiteY10" fmla="*/ 462355 h 1147445"/>
                <a:gd name="connsiteX11" fmla="*/ 1147445 w 1147445"/>
                <a:gd name="connsiteY11" fmla="*/ 573723 h 1147445"/>
                <a:gd name="connsiteX12" fmla="*/ 989353 w 1147445"/>
                <a:gd name="connsiteY12" fmla="*/ 685090 h 1147445"/>
                <a:gd name="connsiteX13" fmla="*/ 1070581 w 1147445"/>
                <a:gd name="connsiteY13" fmla="*/ 860584 h 1147445"/>
                <a:gd name="connsiteX14" fmla="*/ 932485 w 1147445"/>
                <a:gd name="connsiteY14" fmla="*/ 873061 h 1147445"/>
                <a:gd name="connsiteX15" fmla="*/ 633147 w 1147445"/>
                <a:gd name="connsiteY15" fmla="*/ 573723 h 1147445"/>
                <a:gd name="connsiteX16" fmla="*/ 214960 w 1147445"/>
                <a:gd name="connsiteY16" fmla="*/ 274384 h 1147445"/>
                <a:gd name="connsiteX17" fmla="*/ 514299 w 1147445"/>
                <a:gd name="connsiteY17" fmla="*/ 573723 h 1147445"/>
                <a:gd name="connsiteX18" fmla="*/ 214961 w 1147445"/>
                <a:gd name="connsiteY18" fmla="*/ 873061 h 1147445"/>
                <a:gd name="connsiteX19" fmla="*/ 76864 w 1147445"/>
                <a:gd name="connsiteY19" fmla="*/ 860584 h 1147445"/>
                <a:gd name="connsiteX20" fmla="*/ 158092 w 1147445"/>
                <a:gd name="connsiteY20" fmla="*/ 685090 h 1147445"/>
                <a:gd name="connsiteX21" fmla="*/ 0 w 1147445"/>
                <a:gd name="connsiteY21" fmla="*/ 573723 h 1147445"/>
                <a:gd name="connsiteX22" fmla="*/ 158092 w 1147445"/>
                <a:gd name="connsiteY22" fmla="*/ 462355 h 1147445"/>
                <a:gd name="connsiteX23" fmla="*/ 76864 w 1147445"/>
                <a:gd name="connsiteY23" fmla="*/ 286861 h 1147445"/>
                <a:gd name="connsiteX24" fmla="*/ 573723 w 1147445"/>
                <a:gd name="connsiteY24" fmla="*/ 0 h 1147445"/>
                <a:gd name="connsiteX25" fmla="*/ 685090 w 1147445"/>
                <a:gd name="connsiteY25" fmla="*/ 158092 h 1147445"/>
                <a:gd name="connsiteX26" fmla="*/ 860584 w 1147445"/>
                <a:gd name="connsiteY26" fmla="*/ 76864 h 1147445"/>
                <a:gd name="connsiteX27" fmla="*/ 873061 w 1147445"/>
                <a:gd name="connsiteY27" fmla="*/ 214961 h 1147445"/>
                <a:gd name="connsiteX28" fmla="*/ 573723 w 1147445"/>
                <a:gd name="connsiteY28" fmla="*/ 514299 h 1147445"/>
                <a:gd name="connsiteX29" fmla="*/ 274384 w 1147445"/>
                <a:gd name="connsiteY29" fmla="*/ 214960 h 1147445"/>
                <a:gd name="connsiteX30" fmla="*/ 286861 w 1147445"/>
                <a:gd name="connsiteY30" fmla="*/ 76864 h 1147445"/>
                <a:gd name="connsiteX31" fmla="*/ 462355 w 1147445"/>
                <a:gd name="connsiteY31" fmla="*/ 158092 h 11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7445" h="1147445">
                  <a:moveTo>
                    <a:pt x="573723" y="633147"/>
                  </a:moveTo>
                  <a:lnTo>
                    <a:pt x="873061" y="932485"/>
                  </a:lnTo>
                  <a:lnTo>
                    <a:pt x="860584" y="1070581"/>
                  </a:lnTo>
                  <a:lnTo>
                    <a:pt x="685090" y="989353"/>
                  </a:lnTo>
                  <a:lnTo>
                    <a:pt x="573723" y="1147445"/>
                  </a:lnTo>
                  <a:lnTo>
                    <a:pt x="462355" y="989353"/>
                  </a:lnTo>
                  <a:lnTo>
                    <a:pt x="286861" y="1070581"/>
                  </a:lnTo>
                  <a:lnTo>
                    <a:pt x="274384" y="932486"/>
                  </a:lnTo>
                  <a:close/>
                  <a:moveTo>
                    <a:pt x="932486" y="274384"/>
                  </a:moveTo>
                  <a:lnTo>
                    <a:pt x="1070581" y="286861"/>
                  </a:lnTo>
                  <a:lnTo>
                    <a:pt x="989353" y="462355"/>
                  </a:lnTo>
                  <a:lnTo>
                    <a:pt x="1147445" y="573723"/>
                  </a:lnTo>
                  <a:lnTo>
                    <a:pt x="989353" y="685090"/>
                  </a:lnTo>
                  <a:lnTo>
                    <a:pt x="1070581" y="860584"/>
                  </a:lnTo>
                  <a:lnTo>
                    <a:pt x="932485" y="873061"/>
                  </a:lnTo>
                  <a:lnTo>
                    <a:pt x="633147" y="573723"/>
                  </a:lnTo>
                  <a:close/>
                  <a:moveTo>
                    <a:pt x="214960" y="274384"/>
                  </a:moveTo>
                  <a:lnTo>
                    <a:pt x="514299" y="573723"/>
                  </a:lnTo>
                  <a:lnTo>
                    <a:pt x="214961" y="873061"/>
                  </a:lnTo>
                  <a:lnTo>
                    <a:pt x="76864" y="860584"/>
                  </a:lnTo>
                  <a:lnTo>
                    <a:pt x="158092" y="685090"/>
                  </a:lnTo>
                  <a:lnTo>
                    <a:pt x="0" y="573723"/>
                  </a:lnTo>
                  <a:lnTo>
                    <a:pt x="158092" y="462355"/>
                  </a:lnTo>
                  <a:lnTo>
                    <a:pt x="76864" y="286861"/>
                  </a:lnTo>
                  <a:close/>
                  <a:moveTo>
                    <a:pt x="573723" y="0"/>
                  </a:moveTo>
                  <a:lnTo>
                    <a:pt x="685090" y="158092"/>
                  </a:lnTo>
                  <a:lnTo>
                    <a:pt x="860584" y="76864"/>
                  </a:lnTo>
                  <a:lnTo>
                    <a:pt x="873061" y="214961"/>
                  </a:lnTo>
                  <a:lnTo>
                    <a:pt x="573723" y="514299"/>
                  </a:lnTo>
                  <a:lnTo>
                    <a:pt x="274384" y="214960"/>
                  </a:lnTo>
                  <a:lnTo>
                    <a:pt x="286861" y="76864"/>
                  </a:lnTo>
                  <a:lnTo>
                    <a:pt x="462355" y="158092"/>
                  </a:lnTo>
                  <a:close/>
                </a:path>
              </a:pathLst>
            </a:cu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46" name="Rectangle 45">
              <a:extLst>
                <a:ext uri="{FF2B5EF4-FFF2-40B4-BE49-F238E27FC236}">
                  <a16:creationId xmlns:a16="http://schemas.microsoft.com/office/drawing/2014/main" id="{1E5FE996-AC85-41AA-84DF-15DFC8688638}"/>
                </a:ext>
              </a:extLst>
            </p:cNvPr>
            <p:cNvSpPr/>
            <p:nvPr/>
          </p:nvSpPr>
          <p:spPr>
            <a:xfrm rot="18900000">
              <a:off x="1329338"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A4B1E46F-B0CA-4A2E-AE29-6E80745B32F8}"/>
                </a:ext>
              </a:extLst>
            </p:cNvPr>
            <p:cNvSpPr/>
            <p:nvPr/>
          </p:nvSpPr>
          <p:spPr>
            <a:xfrm rot="18900000">
              <a:off x="7637445" y="846696"/>
              <a:ext cx="177217" cy="177217"/>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 name="Group 1">
            <a:extLst>
              <a:ext uri="{FF2B5EF4-FFF2-40B4-BE49-F238E27FC236}">
                <a16:creationId xmlns:a16="http://schemas.microsoft.com/office/drawing/2014/main" id="{41C5F026-41C3-4BD6-9F5D-FAE6A8B94039}"/>
              </a:ext>
            </a:extLst>
          </p:cNvPr>
          <p:cNvGrpSpPr/>
          <p:nvPr/>
        </p:nvGrpSpPr>
        <p:grpSpPr>
          <a:xfrm>
            <a:off x="2248066" y="1649303"/>
            <a:ext cx="4659115" cy="541358"/>
            <a:chOff x="2248066" y="1810836"/>
            <a:chExt cx="4659115" cy="541358"/>
          </a:xfrm>
        </p:grpSpPr>
        <p:sp>
          <p:nvSpPr>
            <p:cNvPr id="16" name="Cross 15">
              <a:extLst>
                <a:ext uri="{FF2B5EF4-FFF2-40B4-BE49-F238E27FC236}">
                  <a16:creationId xmlns:a16="http://schemas.microsoft.com/office/drawing/2014/main" id="{DFAC99FB-118F-485B-9704-73B2FD8D2D88}"/>
                </a:ext>
              </a:extLst>
            </p:cNvPr>
            <p:cNvSpPr/>
            <p:nvPr/>
          </p:nvSpPr>
          <p:spPr>
            <a:xfrm>
              <a:off x="2248066" y="1810836"/>
              <a:ext cx="4659115" cy="541358"/>
            </a:xfrm>
            <a:prstGeom prst="plus">
              <a:avLst>
                <a:gd name="adj" fmla="val 14156"/>
              </a:avLst>
            </a:prstGeom>
            <a:solidFill>
              <a:srgbClr val="6C9E72"/>
            </a:solidFill>
            <a:ln w="38100" cmpd="dbl">
              <a:solidFill>
                <a:srgbClr val="BAD1BE"/>
              </a:solidFill>
            </a:ln>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pPr algn="ctr"/>
              <a:r>
                <a:rPr lang="en-GB" dirty="0">
                  <a:solidFill>
                    <a:schemeClr val="bg1"/>
                  </a:solidFill>
                </a:rPr>
                <a:t>Which instruments can you hear?</a:t>
              </a:r>
            </a:p>
          </p:txBody>
        </p:sp>
        <p:sp>
          <p:nvSpPr>
            <p:cNvPr id="23" name="Rectangle 22">
              <a:extLst>
                <a:ext uri="{FF2B5EF4-FFF2-40B4-BE49-F238E27FC236}">
                  <a16:creationId xmlns:a16="http://schemas.microsoft.com/office/drawing/2014/main" id="{734F9B2E-C7C8-4789-BDF8-B7873D592A73}"/>
                </a:ext>
              </a:extLst>
            </p:cNvPr>
            <p:cNvSpPr/>
            <p:nvPr/>
          </p:nvSpPr>
          <p:spPr>
            <a:xfrm rot="18900000">
              <a:off x="6736367" y="2033769"/>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26E9CC35-13E4-4A41-834D-6C8C59127327}"/>
                </a:ext>
              </a:extLst>
            </p:cNvPr>
            <p:cNvSpPr/>
            <p:nvPr/>
          </p:nvSpPr>
          <p:spPr>
            <a:xfrm rot="18900000">
              <a:off x="2325609" y="2033769"/>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 name="Group 26">
            <a:extLst>
              <a:ext uri="{FF2B5EF4-FFF2-40B4-BE49-F238E27FC236}">
                <a16:creationId xmlns:a16="http://schemas.microsoft.com/office/drawing/2014/main" id="{07A3E482-ADB3-4346-BA87-DA7659DF2788}"/>
              </a:ext>
            </a:extLst>
          </p:cNvPr>
          <p:cNvGrpSpPr/>
          <p:nvPr/>
        </p:nvGrpSpPr>
        <p:grpSpPr>
          <a:xfrm>
            <a:off x="2248066" y="2274637"/>
            <a:ext cx="4659115" cy="541358"/>
            <a:chOff x="2248066" y="1810836"/>
            <a:chExt cx="4659115" cy="541358"/>
          </a:xfrm>
        </p:grpSpPr>
        <p:sp>
          <p:nvSpPr>
            <p:cNvPr id="28" name="Cross 27">
              <a:extLst>
                <a:ext uri="{FF2B5EF4-FFF2-40B4-BE49-F238E27FC236}">
                  <a16:creationId xmlns:a16="http://schemas.microsoft.com/office/drawing/2014/main" id="{50548DD3-FDD4-42DE-A3B7-491ABE6C0A81}"/>
                </a:ext>
              </a:extLst>
            </p:cNvPr>
            <p:cNvSpPr/>
            <p:nvPr/>
          </p:nvSpPr>
          <p:spPr>
            <a:xfrm>
              <a:off x="2248066" y="1810836"/>
              <a:ext cx="4659115" cy="541358"/>
            </a:xfrm>
            <a:prstGeom prst="plus">
              <a:avLst>
                <a:gd name="adj" fmla="val 14156"/>
              </a:avLst>
            </a:prstGeom>
            <a:solidFill>
              <a:srgbClr val="6C9E72"/>
            </a:solidFill>
            <a:ln w="38100" cmpd="dbl">
              <a:solidFill>
                <a:srgbClr val="BAD1BE"/>
              </a:solidFill>
            </a:ln>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pPr algn="ctr"/>
              <a:r>
                <a:rPr lang="en-GB" dirty="0"/>
                <a:t>Is it a solo singer or a group?</a:t>
              </a:r>
            </a:p>
          </p:txBody>
        </p:sp>
        <p:sp>
          <p:nvSpPr>
            <p:cNvPr id="29" name="Rectangle 28">
              <a:extLst>
                <a:ext uri="{FF2B5EF4-FFF2-40B4-BE49-F238E27FC236}">
                  <a16:creationId xmlns:a16="http://schemas.microsoft.com/office/drawing/2014/main" id="{01991EC4-A763-40EC-B967-C8516EAEEB75}"/>
                </a:ext>
              </a:extLst>
            </p:cNvPr>
            <p:cNvSpPr/>
            <p:nvPr/>
          </p:nvSpPr>
          <p:spPr>
            <a:xfrm rot="18900000">
              <a:off x="6736367" y="2033769"/>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397B8E4C-9B6E-40F4-9D5C-15C45BE1C593}"/>
                </a:ext>
              </a:extLst>
            </p:cNvPr>
            <p:cNvSpPr/>
            <p:nvPr/>
          </p:nvSpPr>
          <p:spPr>
            <a:xfrm rot="18900000">
              <a:off x="2325609" y="2033769"/>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 name="Group 2">
            <a:extLst>
              <a:ext uri="{FF2B5EF4-FFF2-40B4-BE49-F238E27FC236}">
                <a16:creationId xmlns:a16="http://schemas.microsoft.com/office/drawing/2014/main" id="{21A3800C-8969-493C-9824-DB0B40D7D32A}"/>
              </a:ext>
            </a:extLst>
          </p:cNvPr>
          <p:cNvGrpSpPr/>
          <p:nvPr/>
        </p:nvGrpSpPr>
        <p:grpSpPr>
          <a:xfrm>
            <a:off x="2248066" y="2899971"/>
            <a:ext cx="4659115" cy="735685"/>
            <a:chOff x="2248066" y="2431550"/>
            <a:chExt cx="4659115" cy="735685"/>
          </a:xfrm>
        </p:grpSpPr>
        <p:sp>
          <p:nvSpPr>
            <p:cNvPr id="32" name="Cross 31">
              <a:extLst>
                <a:ext uri="{FF2B5EF4-FFF2-40B4-BE49-F238E27FC236}">
                  <a16:creationId xmlns:a16="http://schemas.microsoft.com/office/drawing/2014/main" id="{6AD5DCD0-3450-425B-8848-26769FC4E8C3}"/>
                </a:ext>
              </a:extLst>
            </p:cNvPr>
            <p:cNvSpPr/>
            <p:nvPr/>
          </p:nvSpPr>
          <p:spPr>
            <a:xfrm>
              <a:off x="2248066" y="2431550"/>
              <a:ext cx="4659115" cy="735685"/>
            </a:xfrm>
            <a:prstGeom prst="plus">
              <a:avLst>
                <a:gd name="adj" fmla="val 14156"/>
              </a:avLst>
            </a:prstGeom>
            <a:solidFill>
              <a:srgbClr val="6C9E72"/>
            </a:solidFill>
            <a:ln w="38100" cmpd="dbl">
              <a:solidFill>
                <a:srgbClr val="BAD1BE"/>
              </a:solidFill>
            </a:ln>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pPr algn="ctr"/>
              <a:r>
                <a:rPr lang="en-GB" dirty="0"/>
                <a:t>What would you say the </a:t>
              </a:r>
              <a:br>
                <a:rPr lang="en-GB" dirty="0"/>
              </a:br>
              <a:r>
                <a:rPr lang="en-GB" dirty="0"/>
                <a:t>main theme of the song is?</a:t>
              </a:r>
            </a:p>
          </p:txBody>
        </p:sp>
        <p:sp>
          <p:nvSpPr>
            <p:cNvPr id="33" name="Rectangle 32">
              <a:extLst>
                <a:ext uri="{FF2B5EF4-FFF2-40B4-BE49-F238E27FC236}">
                  <a16:creationId xmlns:a16="http://schemas.microsoft.com/office/drawing/2014/main" id="{9D8AC48E-68B7-4578-98F5-E9B93B822E2B}"/>
                </a:ext>
              </a:extLst>
            </p:cNvPr>
            <p:cNvSpPr/>
            <p:nvPr/>
          </p:nvSpPr>
          <p:spPr>
            <a:xfrm rot="18900000">
              <a:off x="6736367" y="2756450"/>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42FFDE89-6A05-45FF-B78F-33365615B32C}"/>
                </a:ext>
              </a:extLst>
            </p:cNvPr>
            <p:cNvSpPr/>
            <p:nvPr/>
          </p:nvSpPr>
          <p:spPr>
            <a:xfrm rot="18900000">
              <a:off x="2325609" y="2756450"/>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6" name="Group 35">
            <a:extLst>
              <a:ext uri="{FF2B5EF4-FFF2-40B4-BE49-F238E27FC236}">
                <a16:creationId xmlns:a16="http://schemas.microsoft.com/office/drawing/2014/main" id="{6CB33CEC-358D-4E90-BA60-B687D0853623}"/>
              </a:ext>
            </a:extLst>
          </p:cNvPr>
          <p:cNvGrpSpPr/>
          <p:nvPr/>
        </p:nvGrpSpPr>
        <p:grpSpPr>
          <a:xfrm>
            <a:off x="2248066" y="3719632"/>
            <a:ext cx="4659115" cy="735685"/>
            <a:chOff x="2248066" y="2431550"/>
            <a:chExt cx="4659115" cy="735685"/>
          </a:xfrm>
        </p:grpSpPr>
        <p:sp>
          <p:nvSpPr>
            <p:cNvPr id="37" name="Cross 36">
              <a:extLst>
                <a:ext uri="{FF2B5EF4-FFF2-40B4-BE49-F238E27FC236}">
                  <a16:creationId xmlns:a16="http://schemas.microsoft.com/office/drawing/2014/main" id="{842714DE-80F8-4F5C-8374-0FCA5FFE8836}"/>
                </a:ext>
              </a:extLst>
            </p:cNvPr>
            <p:cNvSpPr/>
            <p:nvPr/>
          </p:nvSpPr>
          <p:spPr>
            <a:xfrm>
              <a:off x="2248066" y="2431550"/>
              <a:ext cx="4659115" cy="735685"/>
            </a:xfrm>
            <a:prstGeom prst="plus">
              <a:avLst>
                <a:gd name="adj" fmla="val 14156"/>
              </a:avLst>
            </a:prstGeom>
            <a:solidFill>
              <a:srgbClr val="6C9E72"/>
            </a:solidFill>
            <a:ln w="38100" cmpd="dbl">
              <a:solidFill>
                <a:srgbClr val="BAD1BE"/>
              </a:solidFill>
            </a:ln>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pPr algn="ctr"/>
              <a:r>
                <a:rPr lang="en-GB" dirty="0"/>
                <a:t>How are the songs </a:t>
              </a:r>
              <a:br>
                <a:rPr lang="en-GB" dirty="0"/>
              </a:br>
              <a:r>
                <a:rPr lang="en-GB" dirty="0"/>
                <a:t>different to modern music?</a:t>
              </a:r>
            </a:p>
          </p:txBody>
        </p:sp>
        <p:sp>
          <p:nvSpPr>
            <p:cNvPr id="38" name="Rectangle 37">
              <a:extLst>
                <a:ext uri="{FF2B5EF4-FFF2-40B4-BE49-F238E27FC236}">
                  <a16:creationId xmlns:a16="http://schemas.microsoft.com/office/drawing/2014/main" id="{6E163255-23A4-45EC-AA52-C3CA847345F4}"/>
                </a:ext>
              </a:extLst>
            </p:cNvPr>
            <p:cNvSpPr/>
            <p:nvPr/>
          </p:nvSpPr>
          <p:spPr>
            <a:xfrm rot="18900000">
              <a:off x="6736367" y="2756450"/>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DF3F2598-90C4-4854-AABA-B6F5DFDA18BD}"/>
                </a:ext>
              </a:extLst>
            </p:cNvPr>
            <p:cNvSpPr/>
            <p:nvPr/>
          </p:nvSpPr>
          <p:spPr>
            <a:xfrm rot="18900000">
              <a:off x="2325609" y="2756450"/>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0" name="Group 39">
            <a:extLst>
              <a:ext uri="{FF2B5EF4-FFF2-40B4-BE49-F238E27FC236}">
                <a16:creationId xmlns:a16="http://schemas.microsoft.com/office/drawing/2014/main" id="{41342524-6FD5-4C64-A826-522601D07270}"/>
              </a:ext>
            </a:extLst>
          </p:cNvPr>
          <p:cNvGrpSpPr/>
          <p:nvPr/>
        </p:nvGrpSpPr>
        <p:grpSpPr>
          <a:xfrm>
            <a:off x="2248066" y="4539292"/>
            <a:ext cx="4659115" cy="541358"/>
            <a:chOff x="2248066" y="1810836"/>
            <a:chExt cx="4659115" cy="541358"/>
          </a:xfrm>
        </p:grpSpPr>
        <p:sp>
          <p:nvSpPr>
            <p:cNvPr id="41" name="Cross 40">
              <a:extLst>
                <a:ext uri="{FF2B5EF4-FFF2-40B4-BE49-F238E27FC236}">
                  <a16:creationId xmlns:a16="http://schemas.microsoft.com/office/drawing/2014/main" id="{F5F06E65-711D-4367-9CAF-152CB03212A4}"/>
                </a:ext>
              </a:extLst>
            </p:cNvPr>
            <p:cNvSpPr/>
            <p:nvPr/>
          </p:nvSpPr>
          <p:spPr>
            <a:xfrm>
              <a:off x="2248066" y="1810836"/>
              <a:ext cx="4659115" cy="541358"/>
            </a:xfrm>
            <a:prstGeom prst="plus">
              <a:avLst>
                <a:gd name="adj" fmla="val 14156"/>
              </a:avLst>
            </a:prstGeom>
            <a:solidFill>
              <a:srgbClr val="6C9E72"/>
            </a:solidFill>
            <a:ln w="38100" cmpd="dbl">
              <a:solidFill>
                <a:srgbClr val="BAD1BE"/>
              </a:solidFill>
            </a:ln>
            <a:effectLst/>
          </p:spPr>
          <p:style>
            <a:lnRef idx="2">
              <a:schemeClr val="accent1">
                <a:shade val="50000"/>
              </a:schemeClr>
            </a:lnRef>
            <a:fillRef idx="1">
              <a:schemeClr val="accent1"/>
            </a:fillRef>
            <a:effectRef idx="0">
              <a:schemeClr val="accent1"/>
            </a:effectRef>
            <a:fontRef idx="minor">
              <a:schemeClr val="lt1"/>
            </a:fontRef>
          </p:style>
          <p:txBody>
            <a:bodyPr lIns="324000" tIns="180000" rIns="180000" bIns="180000" rtlCol="0" anchor="ctr"/>
            <a:lstStyle/>
            <a:p>
              <a:pPr algn="ctr"/>
              <a:r>
                <a:rPr lang="en-GB" dirty="0"/>
                <a:t>Do you like the music? Why? Why not? </a:t>
              </a:r>
            </a:p>
          </p:txBody>
        </p:sp>
        <p:sp>
          <p:nvSpPr>
            <p:cNvPr id="42" name="Rectangle 41">
              <a:extLst>
                <a:ext uri="{FF2B5EF4-FFF2-40B4-BE49-F238E27FC236}">
                  <a16:creationId xmlns:a16="http://schemas.microsoft.com/office/drawing/2014/main" id="{E813C0AF-95CA-45D1-B067-75B9C2EB43FE}"/>
                </a:ext>
              </a:extLst>
            </p:cNvPr>
            <p:cNvSpPr/>
            <p:nvPr/>
          </p:nvSpPr>
          <p:spPr>
            <a:xfrm rot="18900000">
              <a:off x="6736367" y="2033769"/>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2E8C5F16-4AAA-40EF-9F9E-6ACD32EC75C3}"/>
                </a:ext>
              </a:extLst>
            </p:cNvPr>
            <p:cNvSpPr/>
            <p:nvPr/>
          </p:nvSpPr>
          <p:spPr>
            <a:xfrm rot="18900000">
              <a:off x="2325609" y="2033769"/>
              <a:ext cx="85885" cy="8588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 name="Picture 3">
            <a:extLst>
              <a:ext uri="{FF2B5EF4-FFF2-40B4-BE49-F238E27FC236}">
                <a16:creationId xmlns:a16="http://schemas.microsoft.com/office/drawing/2014/main" id="{441BE5AB-EA22-40ED-8423-DA0DE9937CC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3244002"/>
            <a:ext cx="7900806" cy="3064723"/>
          </a:xfrm>
          <a:prstGeom prst="rect">
            <a:avLst/>
          </a:prstGeom>
        </p:spPr>
      </p:pic>
      <p:sp>
        <p:nvSpPr>
          <p:cNvPr id="24" name="Title 23">
            <a:extLst>
              <a:ext uri="{FF2B5EF4-FFF2-40B4-BE49-F238E27FC236}">
                <a16:creationId xmlns:a16="http://schemas.microsoft.com/office/drawing/2014/main" id="{1E9A0C03-8D2F-4392-AA48-75A6E58D1E70}"/>
              </a:ext>
            </a:extLst>
          </p:cNvPr>
          <p:cNvSpPr>
            <a:spLocks noGrp="1"/>
          </p:cNvSpPr>
          <p:nvPr>
            <p:ph type="title"/>
          </p:nvPr>
        </p:nvSpPr>
        <p:spPr/>
        <p:txBody>
          <a:bodyPr/>
          <a:lstStyle/>
          <a:p>
            <a:r>
              <a:rPr lang="en-GB" dirty="0"/>
              <a:t>Listen</a:t>
            </a:r>
          </a:p>
        </p:txBody>
      </p:sp>
      <p:pic>
        <p:nvPicPr>
          <p:cNvPr id="48" name="Border" descr="Shape, square&#10;&#10;Description automatically generated">
            <a:extLst>
              <a:ext uri="{FF2B5EF4-FFF2-40B4-BE49-F238E27FC236}">
                <a16:creationId xmlns:a16="http://schemas.microsoft.com/office/drawing/2014/main" id="{E274B1DF-D00F-47E6-83DF-C4791C077BD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6308724"/>
            <a:ext cx="9144000" cy="549275"/>
          </a:xfrm>
          <a:prstGeom prst="rect">
            <a:avLst/>
          </a:prstGeom>
        </p:spPr>
      </p:pic>
    </p:spTree>
    <p:extLst>
      <p:ext uri="{BB962C8B-B14F-4D97-AF65-F5344CB8AC3E}">
        <p14:creationId xmlns:p14="http://schemas.microsoft.com/office/powerpoint/2010/main" val="20916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ppt_x"/>
                                          </p:val>
                                        </p:tav>
                                        <p:tav tm="100000">
                                          <p:val>
                                            <p:strVal val="#ppt_x"/>
                                          </p:val>
                                        </p:tav>
                                      </p:tavLst>
                                    </p:anim>
                                    <p:anim calcmode="lin" valueType="num">
                                      <p:cBhvr additive="base">
                                        <p:cTn id="8" dur="75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750" fill="hold"/>
                                        <p:tgtEl>
                                          <p:spTgt spid="27"/>
                                        </p:tgtEl>
                                        <p:attrNameLst>
                                          <p:attrName>ppt_x</p:attrName>
                                        </p:attrNameLst>
                                      </p:cBhvr>
                                      <p:tavLst>
                                        <p:tav tm="0">
                                          <p:val>
                                            <p:strVal val="#ppt_x"/>
                                          </p:val>
                                        </p:tav>
                                        <p:tav tm="100000">
                                          <p:val>
                                            <p:strVal val="#ppt_x"/>
                                          </p:val>
                                        </p:tav>
                                      </p:tavLst>
                                    </p:anim>
                                    <p:anim calcmode="lin" valueType="num">
                                      <p:cBhvr additive="base">
                                        <p:cTn id="12" dur="750" fill="hold"/>
                                        <p:tgtEl>
                                          <p:spTgt spid="2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750" fill="hold"/>
                                        <p:tgtEl>
                                          <p:spTgt spid="36"/>
                                        </p:tgtEl>
                                        <p:attrNameLst>
                                          <p:attrName>ppt_x</p:attrName>
                                        </p:attrNameLst>
                                      </p:cBhvr>
                                      <p:tavLst>
                                        <p:tav tm="0">
                                          <p:val>
                                            <p:strVal val="#ppt_x"/>
                                          </p:val>
                                        </p:tav>
                                        <p:tav tm="100000">
                                          <p:val>
                                            <p:strVal val="#ppt_x"/>
                                          </p:val>
                                        </p:tav>
                                      </p:tavLst>
                                    </p:anim>
                                    <p:anim calcmode="lin" valueType="num">
                                      <p:cBhvr additive="base">
                                        <p:cTn id="20" dur="750" fill="hold"/>
                                        <p:tgtEl>
                                          <p:spTgt spid="3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750" fill="hold"/>
                                        <p:tgtEl>
                                          <p:spTgt spid="40"/>
                                        </p:tgtEl>
                                        <p:attrNameLst>
                                          <p:attrName>ppt_x</p:attrName>
                                        </p:attrNameLst>
                                      </p:cBhvr>
                                      <p:tavLst>
                                        <p:tav tm="0">
                                          <p:val>
                                            <p:strVal val="#ppt_x"/>
                                          </p:val>
                                        </p:tav>
                                        <p:tav tm="100000">
                                          <p:val>
                                            <p:strVal val="#ppt_x"/>
                                          </p:val>
                                        </p:tav>
                                      </p:tavLst>
                                    </p:anim>
                                    <p:anim calcmode="lin" valueType="num">
                                      <p:cBhvr additive="base">
                                        <p:cTn id="24" dur="75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CBEA4A0C-9A79-4809-A99F-7A52075BF9FC}" vid="{E3A9B290-4D20-4536-AF63-A7C37011FE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768</TotalTime>
  <Words>1399</Words>
  <Application>Microsoft Office PowerPoint</Application>
  <PresentationFormat>On-screen Show (4:3)</PresentationFormat>
  <Paragraphs>96</Paragraphs>
  <Slides>17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Twinkl</vt:lpstr>
      <vt:lpstr>Office Theme</vt:lpstr>
      <vt:lpstr>PowerPoint Presentation</vt:lpstr>
      <vt:lpstr>Music of the 1940s </vt:lpstr>
      <vt:lpstr>The 1940s</vt:lpstr>
      <vt:lpstr>Radio</vt:lpstr>
      <vt:lpstr>Big Band Music</vt:lpstr>
      <vt:lpstr>Big Band Music</vt:lpstr>
      <vt:lpstr>Bandleaders</vt:lpstr>
      <vt:lpstr>Big Band Singers</vt:lpstr>
      <vt:lpstr>Crooners </vt:lpstr>
      <vt:lpstr>Dame Vera Lynn </vt:lpstr>
      <vt:lpstr>The Andrews Sisters</vt:lpstr>
      <vt:lpstr>Jazz</vt:lpstr>
      <vt:lpstr>Latin Music </vt:lpstr>
      <vt:lpstr>Country Music</vt:lpstr>
      <vt:lpstr>Phonographs</vt:lpstr>
      <vt:lpstr>Songs of the 1940s</vt:lpstr>
      <vt:lpstr>Listen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Disclaimer</dc:title>
  <dc:creator>Judith Watts</dc:creator>
  <cp:lastModifiedBy>Rachel Dineley</cp:lastModifiedBy>
  <cp:revision>21</cp:revision>
  <dcterms:created xsi:type="dcterms:W3CDTF">2022-03-01T14:38:08Z</dcterms:created>
  <dcterms:modified xsi:type="dcterms:W3CDTF">2026-10-30T16:04:07Z</dcterms:modified>
</cp:coreProperties>
</file>